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Bobby Jones Soft" charset="1" panose="00000000000000000000"/>
      <p:regular r:id="rId30"/>
    </p:embeddedFont>
    <p:embeddedFont>
      <p:font typeface="Canva Sans" charset="1" panose="020B0503030501040103"/>
      <p:regular r:id="rId31"/>
    </p:embeddedFont>
    <p:embeddedFont>
      <p:font typeface="Coco Gothic" charset="1" panose="00000000000000000000"/>
      <p:regular r:id="rId32"/>
    </p:embeddedFont>
    <p:embeddedFont>
      <p:font typeface="Coco Gothic Bold" charset="1" panose="00000000000000000000"/>
      <p:regular r:id="rId33"/>
    </p:embeddedFont>
    <p:embeddedFont>
      <p:font typeface="Canva Sans Bold" charset="1" panose="020B0803030501040103"/>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14" Target="../media/image74.png" Type="http://schemas.openxmlformats.org/officeDocument/2006/relationships/image"/><Relationship Id="rId15" Target="../media/image75.png" Type="http://schemas.openxmlformats.org/officeDocument/2006/relationships/image"/><Relationship Id="rId2" Target="../media/image62.png" Type="http://schemas.openxmlformats.org/officeDocument/2006/relationships/image"/><Relationship Id="rId3" Target="../media/image6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14" Target="../media/image76.png" Type="http://schemas.openxmlformats.org/officeDocument/2006/relationships/image"/><Relationship Id="rId15" Target="../media/image77.png" Type="http://schemas.openxmlformats.org/officeDocument/2006/relationships/image"/><Relationship Id="rId2" Target="../media/image62.png" Type="http://schemas.openxmlformats.org/officeDocument/2006/relationships/image"/><Relationship Id="rId3" Target="../media/image6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14" Target="../media/image78.png" Type="http://schemas.openxmlformats.org/officeDocument/2006/relationships/image"/><Relationship Id="rId15" Target="../media/image79.png" Type="http://schemas.openxmlformats.org/officeDocument/2006/relationships/image"/><Relationship Id="rId2" Target="../media/image62.png" Type="http://schemas.openxmlformats.org/officeDocument/2006/relationships/image"/><Relationship Id="rId3" Target="../media/image6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png" Type="http://schemas.openxmlformats.org/officeDocument/2006/relationships/image"/><Relationship Id="rId11" Target="../media/image87.svg" Type="http://schemas.openxmlformats.org/officeDocument/2006/relationships/image"/><Relationship Id="rId12" Target="../media/image88.png" Type="http://schemas.openxmlformats.org/officeDocument/2006/relationships/image"/><Relationship Id="rId13" Target="../media/image89.svg" Type="http://schemas.openxmlformats.org/officeDocument/2006/relationships/image"/><Relationship Id="rId14" Target="../media/image90.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 Id="rId8" Target="../media/image84.png" Type="http://schemas.openxmlformats.org/officeDocument/2006/relationships/image"/><Relationship Id="rId9" Target="../media/image8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4.svg" Type="http://schemas.openxmlformats.org/officeDocument/2006/relationships/image"/><Relationship Id="rId11" Target="../media/image95.png" Type="http://schemas.openxmlformats.org/officeDocument/2006/relationships/image"/><Relationship Id="rId12" Target="../media/image96.svg" Type="http://schemas.openxmlformats.org/officeDocument/2006/relationships/image"/><Relationship Id="rId13" Target="../media/image17.png" Type="http://schemas.openxmlformats.org/officeDocument/2006/relationships/image"/><Relationship Id="rId14" Target="../media/image18.svg" Type="http://schemas.openxmlformats.org/officeDocument/2006/relationships/image"/><Relationship Id="rId15" Target="../media/image97.png" Type="http://schemas.openxmlformats.org/officeDocument/2006/relationships/image"/><Relationship Id="rId16" Target="../media/image98.png" Type="http://schemas.openxmlformats.org/officeDocument/2006/relationships/image"/><Relationship Id="rId2" Target="../media/image91.png" Type="http://schemas.openxmlformats.org/officeDocument/2006/relationships/image"/><Relationship Id="rId3" Target="../media/image9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3.pn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9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99.png" Type="http://schemas.openxmlformats.org/officeDocument/2006/relationships/image"/><Relationship Id="rId5" Target="../media/image100.png" Type="http://schemas.openxmlformats.org/officeDocument/2006/relationships/image"/><Relationship Id="rId6" Target="../media/image101.png" Type="http://schemas.openxmlformats.org/officeDocument/2006/relationships/image"/><Relationship Id="rId7" Target="../media/image10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03.png" Type="http://schemas.openxmlformats.org/officeDocument/2006/relationships/image"/><Relationship Id="rId5" Target="../media/image10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05.png" Type="http://schemas.openxmlformats.org/officeDocument/2006/relationships/image"/><Relationship Id="rId5" Target="../media/image106.png" Type="http://schemas.openxmlformats.org/officeDocument/2006/relationships/image"/><Relationship Id="rId6" Target="../media/image10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0.png" Type="http://schemas.openxmlformats.org/officeDocument/2006/relationships/image"/><Relationship Id="rId11" Target="../media/image111.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08.png" Type="http://schemas.openxmlformats.org/officeDocument/2006/relationships/image"/><Relationship Id="rId9" Target="../media/image10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114.png" Type="http://schemas.openxmlformats.org/officeDocument/2006/relationships/image"/><Relationship Id="rId13" Target="../media/image115.svg" Type="http://schemas.openxmlformats.org/officeDocument/2006/relationships/image"/><Relationship Id="rId14" Target="../media/image116.png" Type="http://schemas.openxmlformats.org/officeDocument/2006/relationships/image"/><Relationship Id="rId15" Target="../media/image117.svg" Type="http://schemas.openxmlformats.org/officeDocument/2006/relationships/image"/><Relationship Id="rId16" Target="../media/image118.png" Type="http://schemas.openxmlformats.org/officeDocument/2006/relationships/image"/><Relationship Id="rId17" Target="../media/image119.svg" Type="http://schemas.openxmlformats.org/officeDocument/2006/relationships/image"/><Relationship Id="rId18" Target="../media/image120.png" Type="http://schemas.openxmlformats.org/officeDocument/2006/relationships/image"/><Relationship Id="rId19" Target="../media/image121.svg" Type="http://schemas.openxmlformats.org/officeDocument/2006/relationships/image"/><Relationship Id="rId2" Target="../media/image1.png" Type="http://schemas.openxmlformats.org/officeDocument/2006/relationships/image"/><Relationship Id="rId20" Target="../media/image15.png" Type="http://schemas.openxmlformats.org/officeDocument/2006/relationships/image"/><Relationship Id="rId21" Target="../media/image16.svg" Type="http://schemas.openxmlformats.org/officeDocument/2006/relationships/image"/><Relationship Id="rId22" Target="../media/image17.png" Type="http://schemas.openxmlformats.org/officeDocument/2006/relationships/image"/><Relationship Id="rId23" Target="../media/image18.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2.png" Type="http://schemas.openxmlformats.org/officeDocument/2006/relationships/image"/><Relationship Id="rId7" Target="../media/image113.svg" Type="http://schemas.openxmlformats.org/officeDocument/2006/relationships/image"/><Relationship Id="rId8" Target="../media/image91.png" Type="http://schemas.openxmlformats.org/officeDocument/2006/relationships/image"/><Relationship Id="rId9" Target="../media/image9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0.png" Type="http://schemas.openxmlformats.org/officeDocument/2006/relationships/image"/><Relationship Id="rId12" Target="../media/image31.svg" Type="http://schemas.openxmlformats.org/officeDocument/2006/relationships/image"/><Relationship Id="rId13" Target="../media/image32.png" Type="http://schemas.openxmlformats.org/officeDocument/2006/relationships/image"/><Relationship Id="rId14" Target="../media/image33.svg" Type="http://schemas.openxmlformats.org/officeDocument/2006/relationships/image"/><Relationship Id="rId15" Target="../media/image34.png" Type="http://schemas.openxmlformats.org/officeDocument/2006/relationships/image"/><Relationship Id="rId16" Target="../media/image35.svg" Type="http://schemas.openxmlformats.org/officeDocument/2006/relationships/image"/><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6.svg" Type="http://schemas.openxmlformats.org/officeDocument/2006/relationships/image"/><Relationship Id="rId11" Target="../media/image127.png" Type="http://schemas.openxmlformats.org/officeDocument/2006/relationships/image"/><Relationship Id="rId12" Target="../media/image128.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22.png" Type="http://schemas.openxmlformats.org/officeDocument/2006/relationships/image"/><Relationship Id="rId7" Target="../media/image123.svg" Type="http://schemas.openxmlformats.org/officeDocument/2006/relationships/image"/><Relationship Id="rId8" Target="../media/image124.png" Type="http://schemas.openxmlformats.org/officeDocument/2006/relationships/image"/><Relationship Id="rId9" Target="../media/image12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1.png" Type="http://schemas.openxmlformats.org/officeDocument/2006/relationships/image"/><Relationship Id="rId11" Target="../media/image132.svg" Type="http://schemas.openxmlformats.org/officeDocument/2006/relationships/image"/><Relationship Id="rId12" Target="../media/image133.png" Type="http://schemas.openxmlformats.org/officeDocument/2006/relationships/image"/><Relationship Id="rId13" Target="../media/image134.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16" Target="../media/image135.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22.png" Type="http://schemas.openxmlformats.org/officeDocument/2006/relationships/image"/><Relationship Id="rId7" Target="../media/image123.svg" Type="http://schemas.openxmlformats.org/officeDocument/2006/relationships/image"/><Relationship Id="rId8" Target="../media/image129.png" Type="http://schemas.openxmlformats.org/officeDocument/2006/relationships/image"/><Relationship Id="rId9" Target="../media/image13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0.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136.png" Type="http://schemas.openxmlformats.org/officeDocument/2006/relationships/image"/><Relationship Id="rId7" Target="../media/image137.svg" Type="http://schemas.openxmlformats.org/officeDocument/2006/relationships/image"/><Relationship Id="rId8" Target="../media/image138.png" Type="http://schemas.openxmlformats.org/officeDocument/2006/relationships/image"/><Relationship Id="rId9" Target="../media/image13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5.png" Type="http://schemas.openxmlformats.org/officeDocument/2006/relationships/image"/><Relationship Id="rId11" Target="../media/image146.svg" Type="http://schemas.openxmlformats.org/officeDocument/2006/relationships/image"/><Relationship Id="rId12" Target="../media/image124.png" Type="http://schemas.openxmlformats.org/officeDocument/2006/relationships/image"/><Relationship Id="rId13" Target="../media/image147.png" Type="http://schemas.openxmlformats.org/officeDocument/2006/relationships/image"/><Relationship Id="rId14" Target="../media/image148.png" Type="http://schemas.openxmlformats.org/officeDocument/2006/relationships/image"/><Relationship Id="rId15" Target="../media/image149.svg" Type="http://schemas.openxmlformats.org/officeDocument/2006/relationships/image"/><Relationship Id="rId16" Target="../media/image150.png" Type="http://schemas.openxmlformats.org/officeDocument/2006/relationships/image"/><Relationship Id="rId17" Target="../media/image151.svg" Type="http://schemas.openxmlformats.org/officeDocument/2006/relationships/image"/><Relationship Id="rId18" Target="../media/image152.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41.png" Type="http://schemas.openxmlformats.org/officeDocument/2006/relationships/image"/><Relationship Id="rId7" Target="../media/image142.svg" Type="http://schemas.openxmlformats.org/officeDocument/2006/relationships/image"/><Relationship Id="rId8" Target="../media/image143.png" Type="http://schemas.openxmlformats.org/officeDocument/2006/relationships/image"/><Relationship Id="rId9" Target="../media/image14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6.svg" Type="http://schemas.openxmlformats.org/officeDocument/2006/relationships/image"/><Relationship Id="rId11" Target="../media/image157.png" Type="http://schemas.openxmlformats.org/officeDocument/2006/relationships/image"/><Relationship Id="rId12" Target="../media/image158.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159.png" Type="http://schemas.openxmlformats.org/officeDocument/2006/relationships/image"/><Relationship Id="rId16" Target="../media/image160.svg" Type="http://schemas.openxmlformats.org/officeDocument/2006/relationships/image"/><Relationship Id="rId17" Target="../media/image161.png" Type="http://schemas.openxmlformats.org/officeDocument/2006/relationships/image"/><Relationship Id="rId18" Target="../media/image162.svg" Type="http://schemas.openxmlformats.org/officeDocument/2006/relationships/image"/><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153.png" Type="http://schemas.openxmlformats.org/officeDocument/2006/relationships/image"/><Relationship Id="rId8" Target="../media/image154.svg" Type="http://schemas.openxmlformats.org/officeDocument/2006/relationships/image"/><Relationship Id="rId9" Target="../media/image15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40.png" Type="http://schemas.openxmlformats.org/officeDocument/2006/relationships/image"/><Relationship Id="rId12" Target="../media/image41.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15" Target="../media/image42.png" Type="http://schemas.openxmlformats.org/officeDocument/2006/relationships/image"/><Relationship Id="rId16" Target="../media/image43.svg" Type="http://schemas.openxmlformats.org/officeDocument/2006/relationships/image"/><Relationship Id="rId17" Target="../media/image44.png" Type="http://schemas.openxmlformats.org/officeDocument/2006/relationships/image"/><Relationship Id="rId18" Target="../media/image45.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23.pn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1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48.png" Type="http://schemas.openxmlformats.org/officeDocument/2006/relationships/image"/><Relationship Id="rId12" Target="../media/image49.svg" Type="http://schemas.openxmlformats.org/officeDocument/2006/relationships/image"/><Relationship Id="rId13" Target="../media/image50.png" Type="http://schemas.openxmlformats.org/officeDocument/2006/relationships/image"/><Relationship Id="rId14" Target="../media/image51.svg" Type="http://schemas.openxmlformats.org/officeDocument/2006/relationships/image"/><Relationship Id="rId15" Target="../media/image52.png" Type="http://schemas.openxmlformats.org/officeDocument/2006/relationships/image"/><Relationship Id="rId16" Target="../media/image53.svg" Type="http://schemas.openxmlformats.org/officeDocument/2006/relationships/image"/><Relationship Id="rId2" Target="../media/image46.png" Type="http://schemas.openxmlformats.org/officeDocument/2006/relationships/image"/><Relationship Id="rId3" Target="../media/image47.svg" Type="http://schemas.openxmlformats.org/officeDocument/2006/relationships/image"/><Relationship Id="rId4" Target="../media/image23.pn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svg" Type="http://schemas.openxmlformats.org/officeDocument/2006/relationships/image"/><Relationship Id="rId12" Target="../media/image60.png" Type="http://schemas.openxmlformats.org/officeDocument/2006/relationships/image"/><Relationship Id="rId13" Target="../media/image61.svg" Type="http://schemas.openxmlformats.org/officeDocument/2006/relationships/image"/><Relationship Id="rId2" Target="../media/image54.png" Type="http://schemas.openxmlformats.org/officeDocument/2006/relationships/image"/><Relationship Id="rId3" Target="../media/image55.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14" Target="../media/image66.png" Type="http://schemas.openxmlformats.org/officeDocument/2006/relationships/image"/><Relationship Id="rId15" Target="../media/image67.png" Type="http://schemas.openxmlformats.org/officeDocument/2006/relationships/image"/><Relationship Id="rId2" Target="../media/image62.png" Type="http://schemas.openxmlformats.org/officeDocument/2006/relationships/image"/><Relationship Id="rId3" Target="../media/image6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14" Target="../media/image68.png" Type="http://schemas.openxmlformats.org/officeDocument/2006/relationships/image"/><Relationship Id="rId15" Target="../media/image69.png" Type="http://schemas.openxmlformats.org/officeDocument/2006/relationships/image"/><Relationship Id="rId2" Target="../media/image62.png" Type="http://schemas.openxmlformats.org/officeDocument/2006/relationships/image"/><Relationship Id="rId3" Target="../media/image6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14" Target="../media/image70.png" Type="http://schemas.openxmlformats.org/officeDocument/2006/relationships/image"/><Relationship Id="rId15" Target="../media/image71.png" Type="http://schemas.openxmlformats.org/officeDocument/2006/relationships/image"/><Relationship Id="rId2" Target="../media/image62.png" Type="http://schemas.openxmlformats.org/officeDocument/2006/relationships/image"/><Relationship Id="rId3" Target="../media/image6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14" Target="../media/image72.png" Type="http://schemas.openxmlformats.org/officeDocument/2006/relationships/image"/><Relationship Id="rId15" Target="../media/image73.png" Type="http://schemas.openxmlformats.org/officeDocument/2006/relationships/image"/><Relationship Id="rId2" Target="../media/image62.png" Type="http://schemas.openxmlformats.org/officeDocument/2006/relationships/image"/><Relationship Id="rId3" Target="../media/image6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7C4A0"/>
        </a:solidFill>
      </p:bgPr>
    </p:bg>
    <p:spTree>
      <p:nvGrpSpPr>
        <p:cNvPr id="1" name=""/>
        <p:cNvGrpSpPr/>
        <p:nvPr/>
      </p:nvGrpSpPr>
      <p:grpSpPr>
        <a:xfrm>
          <a:off x="0" y="0"/>
          <a:ext cx="0" cy="0"/>
          <a:chOff x="0" y="0"/>
          <a:chExt cx="0" cy="0"/>
        </a:xfrm>
      </p:grpSpPr>
      <p:sp>
        <p:nvSpPr>
          <p:cNvPr name="Freeform 2" id="2"/>
          <p:cNvSpPr/>
          <p:nvPr/>
        </p:nvSpPr>
        <p:spPr>
          <a:xfrm flipH="false" flipV="false" rot="0">
            <a:off x="-547188" y="1488359"/>
            <a:ext cx="4250776" cy="4963751"/>
          </a:xfrm>
          <a:custGeom>
            <a:avLst/>
            <a:gdLst/>
            <a:ahLst/>
            <a:cxnLst/>
            <a:rect r="r" b="b" t="t" l="l"/>
            <a:pathLst>
              <a:path h="4963751" w="4250776">
                <a:moveTo>
                  <a:pt x="0" y="0"/>
                </a:moveTo>
                <a:lnTo>
                  <a:pt x="4250776" y="0"/>
                </a:lnTo>
                <a:lnTo>
                  <a:pt x="4250776" y="4963751"/>
                </a:lnTo>
                <a:lnTo>
                  <a:pt x="0" y="496375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303487" y="334566"/>
            <a:ext cx="3065585" cy="3026568"/>
          </a:xfrm>
          <a:custGeom>
            <a:avLst/>
            <a:gdLst/>
            <a:ahLst/>
            <a:cxnLst/>
            <a:rect r="r" b="b" t="t" l="l"/>
            <a:pathLst>
              <a:path h="3026568" w="3065585">
                <a:moveTo>
                  <a:pt x="0" y="0"/>
                </a:moveTo>
                <a:lnTo>
                  <a:pt x="3065585" y="0"/>
                </a:lnTo>
                <a:lnTo>
                  <a:pt x="3065585" y="3026568"/>
                </a:lnTo>
                <a:lnTo>
                  <a:pt x="0" y="3026568"/>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4529212" y="6231809"/>
            <a:ext cx="3993900" cy="4298718"/>
          </a:xfrm>
          <a:custGeom>
            <a:avLst/>
            <a:gdLst/>
            <a:ahLst/>
            <a:cxnLst/>
            <a:rect r="r" b="b" t="t" l="l"/>
            <a:pathLst>
              <a:path h="4298718" w="3993900">
                <a:moveTo>
                  <a:pt x="0" y="0"/>
                </a:moveTo>
                <a:lnTo>
                  <a:pt x="3993900" y="0"/>
                </a:lnTo>
                <a:lnTo>
                  <a:pt x="3993900" y="4298718"/>
                </a:lnTo>
                <a:lnTo>
                  <a:pt x="0" y="4298718"/>
                </a:lnTo>
                <a:lnTo>
                  <a:pt x="0" y="0"/>
                </a:lnTo>
                <a:close/>
              </a:path>
            </a:pathLst>
          </a:custGeom>
          <a:blipFill>
            <a:blip r:embed="rId6">
              <a:alphaModFix amt="60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0686621" y="334566"/>
            <a:ext cx="7315200" cy="7315200"/>
          </a:xfrm>
          <a:custGeom>
            <a:avLst/>
            <a:gdLst/>
            <a:ahLst/>
            <a:cxnLst/>
            <a:rect r="r" b="b" t="t" l="l"/>
            <a:pathLst>
              <a:path h="7315200" w="7315200">
                <a:moveTo>
                  <a:pt x="0" y="0"/>
                </a:moveTo>
                <a:lnTo>
                  <a:pt x="7315200" y="0"/>
                </a:lnTo>
                <a:lnTo>
                  <a:pt x="7315200" y="7315200"/>
                </a:lnTo>
                <a:lnTo>
                  <a:pt x="0" y="7315200"/>
                </a:lnTo>
                <a:lnTo>
                  <a:pt x="0" y="0"/>
                </a:lnTo>
                <a:close/>
              </a:path>
            </a:pathLst>
          </a:custGeom>
          <a:blipFill>
            <a:blip r:embed="rId8">
              <a:alphaModFix amt="80000"/>
              <a:extLst>
                <a:ext uri="{96DAC541-7B7A-43D3-8B79-37D633B846F1}">
                  <asvg:svgBlip xmlns:asvg="http://schemas.microsoft.com/office/drawing/2016/SVG/main" r:embed="rId9"/>
                </a:ext>
              </a:extLst>
            </a:blip>
            <a:stretch>
              <a:fillRect l="-5812" t="-13775" r="-5835" b="-10529"/>
            </a:stretch>
          </a:blipFill>
        </p:spPr>
      </p:sp>
      <p:grpSp>
        <p:nvGrpSpPr>
          <p:cNvPr name="Group 6" id="6"/>
          <p:cNvGrpSpPr/>
          <p:nvPr/>
        </p:nvGrpSpPr>
        <p:grpSpPr>
          <a:xfrm rot="0">
            <a:off x="10972800" y="0"/>
            <a:ext cx="7315200" cy="7315200"/>
            <a:chOff x="0" y="0"/>
            <a:chExt cx="1906568" cy="1906568"/>
          </a:xfrm>
        </p:grpSpPr>
        <p:sp>
          <p:nvSpPr>
            <p:cNvPr name="Freeform 7" id="7"/>
            <p:cNvSpPr/>
            <p:nvPr/>
          </p:nvSpPr>
          <p:spPr>
            <a:xfrm flipH="false" flipV="false" rot="0">
              <a:off x="0" y="0"/>
              <a:ext cx="1906568" cy="1906568"/>
            </a:xfrm>
            <a:custGeom>
              <a:avLst/>
              <a:gdLst/>
              <a:ahLst/>
              <a:cxnLst/>
              <a:rect r="r" b="b" t="t" l="l"/>
              <a:pathLst>
                <a:path h="1906568" w="1906568">
                  <a:moveTo>
                    <a:pt x="0" y="0"/>
                  </a:moveTo>
                  <a:lnTo>
                    <a:pt x="1906568" y="0"/>
                  </a:lnTo>
                  <a:lnTo>
                    <a:pt x="1906568" y="1906568"/>
                  </a:lnTo>
                  <a:lnTo>
                    <a:pt x="0" y="1906568"/>
                  </a:lnTo>
                  <a:close/>
                </a:path>
              </a:pathLst>
            </a:custGeom>
            <a:solidFill>
              <a:srgbClr val="F9F7F0"/>
            </a:solidFill>
          </p:spPr>
        </p:sp>
        <p:sp>
          <p:nvSpPr>
            <p:cNvPr name="TextBox 8" id="8"/>
            <p:cNvSpPr txBox="true"/>
            <p:nvPr/>
          </p:nvSpPr>
          <p:spPr>
            <a:xfrm>
              <a:off x="0" y="-28575"/>
              <a:ext cx="1906568" cy="1935143"/>
            </a:xfrm>
            <a:prstGeom prst="rect">
              <a:avLst/>
            </a:prstGeom>
          </p:spPr>
          <p:txBody>
            <a:bodyPr anchor="ctr" rtlCol="false" tIns="50800" lIns="50800" bIns="50800" rIns="50800"/>
            <a:lstStyle/>
            <a:p>
              <a:pPr algn="ctr">
                <a:lnSpc>
                  <a:spcPts val="3120"/>
                </a:lnSpc>
              </a:pPr>
            </a:p>
          </p:txBody>
        </p:sp>
      </p:grpSp>
      <p:grpSp>
        <p:nvGrpSpPr>
          <p:cNvPr name="Group 9" id="9"/>
          <p:cNvGrpSpPr/>
          <p:nvPr/>
        </p:nvGrpSpPr>
        <p:grpSpPr>
          <a:xfrm rot="0">
            <a:off x="11353637" y="228537"/>
            <a:ext cx="6565137" cy="6553200"/>
            <a:chOff x="0" y="0"/>
            <a:chExt cx="8753515" cy="8737600"/>
          </a:xfrm>
        </p:grpSpPr>
        <p:sp>
          <p:nvSpPr>
            <p:cNvPr name="Freeform 10" id="10"/>
            <p:cNvSpPr/>
            <p:nvPr/>
          </p:nvSpPr>
          <p:spPr>
            <a:xfrm flipH="false" flipV="false" rot="0">
              <a:off x="0" y="0"/>
              <a:ext cx="8753515" cy="8737600"/>
            </a:xfrm>
            <a:custGeom>
              <a:avLst/>
              <a:gdLst/>
              <a:ahLst/>
              <a:cxnLst/>
              <a:rect r="r" b="b" t="t" l="l"/>
              <a:pathLst>
                <a:path h="8737600" w="8753515">
                  <a:moveTo>
                    <a:pt x="0" y="0"/>
                  </a:moveTo>
                  <a:lnTo>
                    <a:pt x="8753515" y="0"/>
                  </a:lnTo>
                  <a:lnTo>
                    <a:pt x="8753515" y="8737600"/>
                  </a:lnTo>
                  <a:lnTo>
                    <a:pt x="0" y="87376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7281663">
              <a:off x="806333" y="2860363"/>
              <a:ext cx="740091" cy="463400"/>
            </a:xfrm>
            <a:custGeom>
              <a:avLst/>
              <a:gdLst/>
              <a:ahLst/>
              <a:cxnLst/>
              <a:rect r="r" b="b" t="t" l="l"/>
              <a:pathLst>
                <a:path h="463400" w="740091">
                  <a:moveTo>
                    <a:pt x="0" y="0"/>
                  </a:moveTo>
                  <a:lnTo>
                    <a:pt x="740090" y="0"/>
                  </a:lnTo>
                  <a:lnTo>
                    <a:pt x="740090" y="463399"/>
                  </a:lnTo>
                  <a:lnTo>
                    <a:pt x="0" y="463399"/>
                  </a:lnTo>
                  <a:lnTo>
                    <a:pt x="0" y="0"/>
                  </a:lnTo>
                  <a:close/>
                </a:path>
              </a:pathLst>
            </a:custGeom>
            <a:blipFill>
              <a:blip r:embed="rId12">
                <a:extLst>
                  <a:ext uri="{96DAC541-7B7A-43D3-8B79-37D633B846F1}">
                    <asvg:svgBlip xmlns:asvg="http://schemas.microsoft.com/office/drawing/2016/SVG/main" r:embed="rId13"/>
                  </a:ext>
                </a:extLst>
              </a:blip>
              <a:stretch>
                <a:fillRect l="-49714" t="-266887" r="-57453" b="0"/>
              </a:stretch>
            </a:blipFill>
            <a:ln cap="sq">
              <a:noFill/>
              <a:prstDash val="solid"/>
              <a:miter/>
            </a:ln>
          </p:spPr>
        </p:sp>
        <p:sp>
          <p:nvSpPr>
            <p:cNvPr name="Freeform 12" id="12"/>
            <p:cNvSpPr/>
            <p:nvPr/>
          </p:nvSpPr>
          <p:spPr>
            <a:xfrm flipH="false" flipV="false" rot="7800311">
              <a:off x="7052199" y="4341609"/>
              <a:ext cx="1172725" cy="1146122"/>
            </a:xfrm>
            <a:custGeom>
              <a:avLst/>
              <a:gdLst/>
              <a:ahLst/>
              <a:cxnLst/>
              <a:rect r="r" b="b" t="t" l="l"/>
              <a:pathLst>
                <a:path h="1146122" w="1172725">
                  <a:moveTo>
                    <a:pt x="0" y="0"/>
                  </a:moveTo>
                  <a:lnTo>
                    <a:pt x="1172725" y="0"/>
                  </a:lnTo>
                  <a:lnTo>
                    <a:pt x="1172725" y="1146121"/>
                  </a:lnTo>
                  <a:lnTo>
                    <a:pt x="0" y="1146121"/>
                  </a:lnTo>
                  <a:lnTo>
                    <a:pt x="0" y="0"/>
                  </a:lnTo>
                  <a:close/>
                </a:path>
              </a:pathLst>
            </a:custGeom>
            <a:blipFill>
              <a:blip r:embed="rId14">
                <a:extLst>
                  <a:ext uri="{96DAC541-7B7A-43D3-8B79-37D633B846F1}">
                    <asvg:svgBlip xmlns:asvg="http://schemas.microsoft.com/office/drawing/2016/SVG/main" r:embed="rId15"/>
                  </a:ext>
                </a:extLst>
              </a:blip>
              <a:stretch>
                <a:fillRect l="0" t="-48339" r="-30740" b="0"/>
              </a:stretch>
            </a:blipFill>
            <a:ln cap="sq">
              <a:noFill/>
              <a:prstDash val="solid"/>
              <a:miter/>
            </a:ln>
          </p:spPr>
        </p:sp>
      </p:grpSp>
      <p:sp>
        <p:nvSpPr>
          <p:cNvPr name="Freeform 13" id="13"/>
          <p:cNvSpPr/>
          <p:nvPr/>
        </p:nvSpPr>
        <p:spPr>
          <a:xfrm flipH="false" flipV="false" rot="0">
            <a:off x="-604338" y="4761208"/>
            <a:ext cx="2288218" cy="2415585"/>
          </a:xfrm>
          <a:custGeom>
            <a:avLst/>
            <a:gdLst/>
            <a:ahLst/>
            <a:cxnLst/>
            <a:rect r="r" b="b" t="t" l="l"/>
            <a:pathLst>
              <a:path h="2415585" w="2288218">
                <a:moveTo>
                  <a:pt x="0" y="0"/>
                </a:moveTo>
                <a:lnTo>
                  <a:pt x="2288217" y="0"/>
                </a:lnTo>
                <a:lnTo>
                  <a:pt x="2288217" y="2415585"/>
                </a:lnTo>
                <a:lnTo>
                  <a:pt x="0" y="2415585"/>
                </a:lnTo>
                <a:lnTo>
                  <a:pt x="0" y="0"/>
                </a:lnTo>
                <a:close/>
              </a:path>
            </a:pathLst>
          </a:custGeom>
          <a:blipFill>
            <a:blip r:embed="rId16">
              <a:alphaModFix amt="60000"/>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4" id="14"/>
          <p:cNvSpPr/>
          <p:nvPr/>
        </p:nvSpPr>
        <p:spPr>
          <a:xfrm flipH="false" flipV="false" rot="10228441">
            <a:off x="14719430" y="423472"/>
            <a:ext cx="2456646" cy="1210456"/>
          </a:xfrm>
          <a:custGeom>
            <a:avLst/>
            <a:gdLst/>
            <a:ahLst/>
            <a:cxnLst/>
            <a:rect r="r" b="b" t="t" l="l"/>
            <a:pathLst>
              <a:path h="1210456" w="2456646">
                <a:moveTo>
                  <a:pt x="0" y="0"/>
                </a:moveTo>
                <a:lnTo>
                  <a:pt x="2456646" y="0"/>
                </a:lnTo>
                <a:lnTo>
                  <a:pt x="2456646" y="1210456"/>
                </a:lnTo>
                <a:lnTo>
                  <a:pt x="0" y="1210456"/>
                </a:lnTo>
                <a:lnTo>
                  <a:pt x="0" y="0"/>
                </a:lnTo>
                <a:close/>
              </a:path>
            </a:pathLst>
          </a:custGeom>
          <a:blipFill>
            <a:blip r:embed="rId18">
              <a:alphaModFix amt="60000"/>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5" id="15"/>
          <p:cNvSpPr/>
          <p:nvPr/>
        </p:nvSpPr>
        <p:spPr>
          <a:xfrm flipH="false" flipV="false" rot="5400000">
            <a:off x="1590639" y="1315760"/>
            <a:ext cx="8182602" cy="9306480"/>
          </a:xfrm>
          <a:custGeom>
            <a:avLst/>
            <a:gdLst/>
            <a:ahLst/>
            <a:cxnLst/>
            <a:rect r="r" b="b" t="t" l="l"/>
            <a:pathLst>
              <a:path h="9306480" w="8182602">
                <a:moveTo>
                  <a:pt x="0" y="9306480"/>
                </a:moveTo>
                <a:lnTo>
                  <a:pt x="0" y="0"/>
                </a:lnTo>
                <a:lnTo>
                  <a:pt x="8182602" y="0"/>
                </a:lnTo>
                <a:lnTo>
                  <a:pt x="8182602" y="9306480"/>
                </a:lnTo>
                <a:lnTo>
                  <a:pt x="0" y="9306480"/>
                </a:lnTo>
                <a:close/>
              </a:path>
            </a:pathLst>
          </a:custGeom>
          <a:blipFill>
            <a:blip r:embed="rId8">
              <a:alphaModFix amt="80000"/>
              <a:extLst>
                <a:ext uri="{96DAC541-7B7A-43D3-8B79-37D633B846F1}">
                  <asvg:svgBlip xmlns:asvg="http://schemas.microsoft.com/office/drawing/2016/SVG/main" r:embed="rId9"/>
                </a:ext>
              </a:extLst>
            </a:blip>
            <a:stretch>
              <a:fillRect l="-17083" t="-10178" r="-7013" b="-11300"/>
            </a:stretch>
          </a:blipFill>
          <a:ln cap="sq">
            <a:noFill/>
            <a:prstDash val="solid"/>
            <a:miter/>
          </a:ln>
        </p:spPr>
      </p:sp>
      <p:sp>
        <p:nvSpPr>
          <p:cNvPr name="Freeform 16" id="16"/>
          <p:cNvSpPr/>
          <p:nvPr/>
        </p:nvSpPr>
        <p:spPr>
          <a:xfrm flipH="false" flipV="false" rot="0">
            <a:off x="263413" y="1066080"/>
            <a:ext cx="9937438" cy="8726340"/>
          </a:xfrm>
          <a:custGeom>
            <a:avLst/>
            <a:gdLst/>
            <a:ahLst/>
            <a:cxnLst/>
            <a:rect r="r" b="b" t="t" l="l"/>
            <a:pathLst>
              <a:path h="8726340" w="9937438">
                <a:moveTo>
                  <a:pt x="0" y="0"/>
                </a:moveTo>
                <a:lnTo>
                  <a:pt x="9937438" y="0"/>
                </a:lnTo>
                <a:lnTo>
                  <a:pt x="9937438" y="8726340"/>
                </a:lnTo>
                <a:lnTo>
                  <a:pt x="0" y="8726340"/>
                </a:lnTo>
                <a:lnTo>
                  <a:pt x="0" y="0"/>
                </a:lnTo>
                <a:close/>
              </a:path>
            </a:pathLst>
          </a:custGeom>
          <a:blipFill>
            <a:blip r:embed="rId20">
              <a:extLst>
                <a:ext uri="{96DAC541-7B7A-43D3-8B79-37D633B846F1}">
                  <asvg:svgBlip xmlns:asvg="http://schemas.microsoft.com/office/drawing/2016/SVG/main" r:embed="rId21"/>
                </a:ext>
              </a:extLst>
            </a:blip>
            <a:stretch>
              <a:fillRect l="-17854" t="-36311" r="-112266" b="-117170"/>
            </a:stretch>
          </a:blipFill>
          <a:ln cap="sq">
            <a:noFill/>
            <a:prstDash val="solid"/>
            <a:miter/>
          </a:ln>
        </p:spPr>
      </p:sp>
      <p:grpSp>
        <p:nvGrpSpPr>
          <p:cNvPr name="Group 17" id="17"/>
          <p:cNvGrpSpPr/>
          <p:nvPr/>
        </p:nvGrpSpPr>
        <p:grpSpPr>
          <a:xfrm rot="0">
            <a:off x="5067300" y="1869359"/>
            <a:ext cx="247650" cy="24765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3120"/>
                </a:lnSpc>
              </a:pPr>
            </a:p>
          </p:txBody>
        </p:sp>
      </p:grpSp>
      <p:sp>
        <p:nvSpPr>
          <p:cNvPr name="Freeform 20" id="20"/>
          <p:cNvSpPr/>
          <p:nvPr/>
        </p:nvSpPr>
        <p:spPr>
          <a:xfrm flipH="false" flipV="false" rot="0">
            <a:off x="12845854" y="1261145"/>
            <a:ext cx="1498366" cy="449510"/>
          </a:xfrm>
          <a:custGeom>
            <a:avLst/>
            <a:gdLst/>
            <a:ahLst/>
            <a:cxnLst/>
            <a:rect r="r" b="b" t="t" l="l"/>
            <a:pathLst>
              <a:path h="449510" w="1498366">
                <a:moveTo>
                  <a:pt x="0" y="0"/>
                </a:moveTo>
                <a:lnTo>
                  <a:pt x="1498367" y="0"/>
                </a:lnTo>
                <a:lnTo>
                  <a:pt x="1498367" y="449510"/>
                </a:lnTo>
                <a:lnTo>
                  <a:pt x="0" y="449510"/>
                </a:lnTo>
                <a:lnTo>
                  <a:pt x="0" y="0"/>
                </a:lnTo>
                <a:close/>
              </a:path>
            </a:pathLst>
          </a:custGeom>
          <a:blipFill>
            <a:blip r:embed="rId22">
              <a:alphaModFix amt="80000"/>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TextBox 21" id="21"/>
          <p:cNvSpPr txBox="true"/>
          <p:nvPr/>
        </p:nvSpPr>
        <p:spPr>
          <a:xfrm rot="0">
            <a:off x="334427" y="2313830"/>
            <a:ext cx="9795409" cy="7367491"/>
          </a:xfrm>
          <a:prstGeom prst="rect">
            <a:avLst/>
          </a:prstGeom>
        </p:spPr>
        <p:txBody>
          <a:bodyPr anchor="t" rtlCol="false" tIns="0" lIns="0" bIns="0" rIns="0">
            <a:spAutoFit/>
          </a:bodyPr>
          <a:lstStyle/>
          <a:p>
            <a:pPr algn="ctr" marL="0" indent="0" lvl="0">
              <a:lnSpc>
                <a:spcPts val="8267"/>
              </a:lnSpc>
              <a:spcBef>
                <a:spcPct val="0"/>
              </a:spcBef>
            </a:pPr>
            <a:r>
              <a:rPr lang="en-US" sz="7516" spc="-75">
                <a:solidFill>
                  <a:srgbClr val="000001"/>
                </a:solidFill>
                <a:latin typeface="Bobby Jones Soft"/>
                <a:ea typeface="Bobby Jones Soft"/>
                <a:cs typeface="Bobby Jones Soft"/>
                <a:sym typeface="Bobby Jones Soft"/>
              </a:rPr>
              <a:t>UNRAVELING THE GENETIC AND PATHWAY OVERLAP BETWEEN SARS-COV-2 AND ALZHEIMER’S DISEASE: INSIGHTS FOR FUTURE THERAPEUTIC STRATEGIES </a:t>
            </a:r>
          </a:p>
        </p:txBody>
      </p:sp>
      <p:sp>
        <p:nvSpPr>
          <p:cNvPr name="AutoShape 22" id="22"/>
          <p:cNvSpPr/>
          <p:nvPr/>
        </p:nvSpPr>
        <p:spPr>
          <a:xfrm flipH="true">
            <a:off x="5191125" y="1485900"/>
            <a:ext cx="577025" cy="507284"/>
          </a:xfrm>
          <a:prstGeom prst="line">
            <a:avLst/>
          </a:prstGeom>
          <a:ln cap="flat" w="19050">
            <a:solidFill>
              <a:srgbClr val="000001"/>
            </a:solidFill>
            <a:prstDash val="solid"/>
            <a:headEnd type="none" len="sm" w="sm"/>
            <a:tailEnd type="none" len="sm" w="sm"/>
          </a:ln>
        </p:spPr>
      </p:sp>
      <p:sp>
        <p:nvSpPr>
          <p:cNvPr name="TextBox 23" id="23"/>
          <p:cNvSpPr txBox="true"/>
          <p:nvPr/>
        </p:nvSpPr>
        <p:spPr>
          <a:xfrm rot="0">
            <a:off x="11475318" y="7800778"/>
            <a:ext cx="6044105" cy="2380615"/>
          </a:xfrm>
          <a:prstGeom prst="rect">
            <a:avLst/>
          </a:prstGeom>
        </p:spPr>
        <p:txBody>
          <a:bodyPr anchor="t" rtlCol="false" tIns="0" lIns="0" bIns="0" rIns="0">
            <a:spAutoFit/>
          </a:bodyPr>
          <a:lstStyle/>
          <a:p>
            <a:pPr algn="ctr">
              <a:lnSpc>
                <a:spcPts val="4759"/>
              </a:lnSpc>
            </a:pPr>
            <a:r>
              <a:rPr lang="en-US" sz="3399">
                <a:solidFill>
                  <a:srgbClr val="000001"/>
                </a:solidFill>
                <a:latin typeface="Canva Sans"/>
                <a:ea typeface="Canva Sans"/>
                <a:cs typeface="Canva Sans"/>
                <a:sym typeface="Canva Sans"/>
              </a:rPr>
              <a:t>Rana Kamel</a:t>
            </a:r>
          </a:p>
          <a:p>
            <a:pPr algn="ctr">
              <a:lnSpc>
                <a:spcPts val="4759"/>
              </a:lnSpc>
            </a:pPr>
            <a:r>
              <a:rPr lang="en-US" sz="3399">
                <a:solidFill>
                  <a:srgbClr val="000001"/>
                </a:solidFill>
                <a:latin typeface="Canva Sans"/>
                <a:ea typeface="Canva Sans"/>
                <a:cs typeface="Canva Sans"/>
                <a:sym typeface="Canva Sans"/>
              </a:rPr>
              <a:t>Reem Sharaf</a:t>
            </a:r>
          </a:p>
          <a:p>
            <a:pPr algn="ctr">
              <a:lnSpc>
                <a:spcPts val="4759"/>
              </a:lnSpc>
            </a:pPr>
            <a:r>
              <a:rPr lang="en-US" sz="3399">
                <a:solidFill>
                  <a:srgbClr val="000001"/>
                </a:solidFill>
                <a:latin typeface="Canva Sans"/>
                <a:ea typeface="Canva Sans"/>
                <a:cs typeface="Canva Sans"/>
                <a:sym typeface="Canva Sans"/>
              </a:rPr>
              <a:t>Mohamed Abdelkader</a:t>
            </a:r>
          </a:p>
          <a:p>
            <a:pPr algn="ctr">
              <a:lnSpc>
                <a:spcPts val="4759"/>
              </a:lnSpc>
            </a:pPr>
            <a:r>
              <a:rPr lang="en-US" sz="3399">
                <a:solidFill>
                  <a:srgbClr val="000001"/>
                </a:solidFill>
                <a:latin typeface="Canva Sans"/>
                <a:ea typeface="Canva Sans"/>
                <a:cs typeface="Canva Sans"/>
                <a:sym typeface="Canva Sans"/>
              </a:rPr>
              <a:t>Alaa sharaf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D0A4"/>
        </a:solidFill>
      </p:bgPr>
    </p:bg>
    <p:spTree>
      <p:nvGrpSpPr>
        <p:cNvPr id="1" name=""/>
        <p:cNvGrpSpPr/>
        <p:nvPr/>
      </p:nvGrpSpPr>
      <p:grpSpPr>
        <a:xfrm>
          <a:off x="0" y="0"/>
          <a:ext cx="0" cy="0"/>
          <a:chOff x="0" y="0"/>
          <a:chExt cx="0" cy="0"/>
        </a:xfrm>
      </p:grpSpPr>
      <p:sp>
        <p:nvSpPr>
          <p:cNvPr name="Freeform 2" id="2"/>
          <p:cNvSpPr/>
          <p:nvPr/>
        </p:nvSpPr>
        <p:spPr>
          <a:xfrm flipH="false" flipV="false" rot="0">
            <a:off x="14973300" y="1140164"/>
            <a:ext cx="4250776" cy="4963751"/>
          </a:xfrm>
          <a:custGeom>
            <a:avLst/>
            <a:gdLst/>
            <a:ahLst/>
            <a:cxnLst/>
            <a:rect r="r" b="b" t="t" l="l"/>
            <a:pathLst>
              <a:path h="4963751" w="4250776">
                <a:moveTo>
                  <a:pt x="0" y="0"/>
                </a:moveTo>
                <a:lnTo>
                  <a:pt x="4250776" y="0"/>
                </a:lnTo>
                <a:lnTo>
                  <a:pt x="4250776" y="4963751"/>
                </a:lnTo>
                <a:lnTo>
                  <a:pt x="0" y="496375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957233" y="5905419"/>
            <a:ext cx="15349567" cy="4865344"/>
          </a:xfrm>
          <a:custGeom>
            <a:avLst/>
            <a:gdLst/>
            <a:ahLst/>
            <a:cxnLst/>
            <a:rect r="r" b="b" t="t" l="l"/>
            <a:pathLst>
              <a:path h="4865344" w="15349567">
                <a:moveTo>
                  <a:pt x="0" y="0"/>
                </a:moveTo>
                <a:lnTo>
                  <a:pt x="15349567" y="0"/>
                </a:lnTo>
                <a:lnTo>
                  <a:pt x="15349567" y="4865344"/>
                </a:lnTo>
                <a:lnTo>
                  <a:pt x="0" y="4865344"/>
                </a:lnTo>
                <a:lnTo>
                  <a:pt x="0" y="0"/>
                </a:lnTo>
                <a:close/>
              </a:path>
            </a:pathLst>
          </a:custGeom>
          <a:blipFill>
            <a:blip r:embed="rId4">
              <a:extLst>
                <a:ext uri="{96DAC541-7B7A-43D3-8B79-37D633B846F1}">
                  <asvg:svgBlip xmlns:asvg="http://schemas.microsoft.com/office/drawing/2016/SVG/main" r:embed="rId5"/>
                </a:ext>
              </a:extLst>
            </a:blip>
            <a:stretch>
              <a:fillRect l="-6103" t="-109899" r="-4989" b="-129113"/>
            </a:stretch>
          </a:blipFill>
          <a:ln cap="sq">
            <a:noFill/>
            <a:prstDash val="solid"/>
            <a:miter/>
          </a:ln>
        </p:spPr>
      </p:sp>
      <p:sp>
        <p:nvSpPr>
          <p:cNvPr name="Freeform 4" id="4"/>
          <p:cNvSpPr/>
          <p:nvPr/>
        </p:nvSpPr>
        <p:spPr>
          <a:xfrm flipH="false" flipV="false" rot="0">
            <a:off x="16306800" y="3374232"/>
            <a:ext cx="3065585" cy="3026568"/>
          </a:xfrm>
          <a:custGeom>
            <a:avLst/>
            <a:gdLst/>
            <a:ahLst/>
            <a:cxnLst/>
            <a:rect r="r" b="b" t="t" l="l"/>
            <a:pathLst>
              <a:path h="3026568" w="3065585">
                <a:moveTo>
                  <a:pt x="0" y="0"/>
                </a:moveTo>
                <a:lnTo>
                  <a:pt x="3065585" y="0"/>
                </a:lnTo>
                <a:lnTo>
                  <a:pt x="3065585" y="3026568"/>
                </a:lnTo>
                <a:lnTo>
                  <a:pt x="0" y="3026568"/>
                </a:lnTo>
                <a:lnTo>
                  <a:pt x="0" y="0"/>
                </a:lnTo>
                <a:close/>
              </a:path>
            </a:pathLst>
          </a:custGeom>
          <a:blipFill>
            <a:blip r:embed="rId6">
              <a:alphaModFix amt="60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4681209">
            <a:off x="-218758" y="7927255"/>
            <a:ext cx="3379162" cy="3637063"/>
          </a:xfrm>
          <a:custGeom>
            <a:avLst/>
            <a:gdLst/>
            <a:ahLst/>
            <a:cxnLst/>
            <a:rect r="r" b="b" t="t" l="l"/>
            <a:pathLst>
              <a:path h="3637063" w="3379162">
                <a:moveTo>
                  <a:pt x="0" y="0"/>
                </a:moveTo>
                <a:lnTo>
                  <a:pt x="3379162" y="0"/>
                </a:lnTo>
                <a:lnTo>
                  <a:pt x="3379162" y="3637063"/>
                </a:lnTo>
                <a:lnTo>
                  <a:pt x="0" y="3637063"/>
                </a:lnTo>
                <a:lnTo>
                  <a:pt x="0" y="0"/>
                </a:lnTo>
                <a:close/>
              </a:path>
            </a:pathLst>
          </a:custGeom>
          <a:blipFill>
            <a:blip r:embed="rId8">
              <a:alphaModFix amt="60000"/>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10228441">
            <a:off x="15097527" y="742177"/>
            <a:ext cx="2456646" cy="1210456"/>
          </a:xfrm>
          <a:custGeom>
            <a:avLst/>
            <a:gdLst/>
            <a:ahLst/>
            <a:cxnLst/>
            <a:rect r="r" b="b" t="t" l="l"/>
            <a:pathLst>
              <a:path h="1210456" w="2456646">
                <a:moveTo>
                  <a:pt x="0" y="0"/>
                </a:moveTo>
                <a:lnTo>
                  <a:pt x="2456646" y="0"/>
                </a:lnTo>
                <a:lnTo>
                  <a:pt x="2456646" y="1210456"/>
                </a:lnTo>
                <a:lnTo>
                  <a:pt x="0" y="1210456"/>
                </a:lnTo>
                <a:lnTo>
                  <a:pt x="0" y="0"/>
                </a:lnTo>
                <a:close/>
              </a:path>
            </a:pathLst>
          </a:custGeom>
          <a:blipFill>
            <a:blip r:embed="rId10">
              <a:alphaModFix amt="6000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12757" y="-187970"/>
            <a:ext cx="1141457" cy="1216670"/>
          </a:xfrm>
          <a:custGeom>
            <a:avLst/>
            <a:gdLst/>
            <a:ahLst/>
            <a:cxnLst/>
            <a:rect r="r" b="b" t="t" l="l"/>
            <a:pathLst>
              <a:path h="1216670" w="1141457">
                <a:moveTo>
                  <a:pt x="0" y="0"/>
                </a:moveTo>
                <a:lnTo>
                  <a:pt x="1141457" y="0"/>
                </a:lnTo>
                <a:lnTo>
                  <a:pt x="1141457" y="1216670"/>
                </a:lnTo>
                <a:lnTo>
                  <a:pt x="0" y="1216670"/>
                </a:lnTo>
                <a:lnTo>
                  <a:pt x="0" y="0"/>
                </a:lnTo>
                <a:close/>
              </a:path>
            </a:pathLst>
          </a:custGeom>
          <a:blipFill>
            <a:blip r:embed="rId12">
              <a:alphaModFix amt="80000"/>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4079612" y="-208014"/>
            <a:ext cx="4886329" cy="5902683"/>
          </a:xfrm>
          <a:custGeom>
            <a:avLst/>
            <a:gdLst/>
            <a:ahLst/>
            <a:cxnLst/>
            <a:rect r="r" b="b" t="t" l="l"/>
            <a:pathLst>
              <a:path h="5902683" w="4886329">
                <a:moveTo>
                  <a:pt x="0" y="0"/>
                </a:moveTo>
                <a:lnTo>
                  <a:pt x="4886329" y="0"/>
                </a:lnTo>
                <a:lnTo>
                  <a:pt x="4886329" y="5902683"/>
                </a:lnTo>
                <a:lnTo>
                  <a:pt x="0" y="5902683"/>
                </a:lnTo>
                <a:lnTo>
                  <a:pt x="0" y="0"/>
                </a:lnTo>
                <a:close/>
              </a:path>
            </a:pathLst>
          </a:custGeom>
          <a:blipFill>
            <a:blip r:embed="rId14"/>
            <a:stretch>
              <a:fillRect l="0" t="0" r="-1913" b="0"/>
            </a:stretch>
          </a:blipFill>
        </p:spPr>
      </p:sp>
      <p:sp>
        <p:nvSpPr>
          <p:cNvPr name="Freeform 9" id="9"/>
          <p:cNvSpPr/>
          <p:nvPr/>
        </p:nvSpPr>
        <p:spPr>
          <a:xfrm flipH="false" flipV="false" rot="0">
            <a:off x="11491784" y="0"/>
            <a:ext cx="5113580" cy="5694669"/>
          </a:xfrm>
          <a:custGeom>
            <a:avLst/>
            <a:gdLst/>
            <a:ahLst/>
            <a:cxnLst/>
            <a:rect r="r" b="b" t="t" l="l"/>
            <a:pathLst>
              <a:path h="5694669" w="5113580">
                <a:moveTo>
                  <a:pt x="0" y="0"/>
                </a:moveTo>
                <a:lnTo>
                  <a:pt x="5113580" y="0"/>
                </a:lnTo>
                <a:lnTo>
                  <a:pt x="5113580" y="5694669"/>
                </a:lnTo>
                <a:lnTo>
                  <a:pt x="0" y="5694669"/>
                </a:lnTo>
                <a:lnTo>
                  <a:pt x="0" y="0"/>
                </a:lnTo>
                <a:close/>
              </a:path>
            </a:pathLst>
          </a:custGeom>
          <a:blipFill>
            <a:blip r:embed="rId15"/>
            <a:stretch>
              <a:fillRect l="0" t="0" r="0" b="0"/>
            </a:stretch>
          </a:blipFill>
        </p:spPr>
      </p:sp>
      <p:sp>
        <p:nvSpPr>
          <p:cNvPr name="TextBox 10" id="10"/>
          <p:cNvSpPr txBox="true"/>
          <p:nvPr/>
        </p:nvSpPr>
        <p:spPr>
          <a:xfrm rot="0">
            <a:off x="0" y="57150"/>
            <a:ext cx="4079612" cy="1252218"/>
          </a:xfrm>
          <a:prstGeom prst="rect">
            <a:avLst/>
          </a:prstGeom>
        </p:spPr>
        <p:txBody>
          <a:bodyPr anchor="t" rtlCol="false" tIns="0" lIns="0" bIns="0" rIns="0">
            <a:spAutoFit/>
          </a:bodyPr>
          <a:lstStyle/>
          <a:p>
            <a:pPr algn="ctr" marL="0" indent="0" lvl="0">
              <a:lnSpc>
                <a:spcPts val="9459"/>
              </a:lnSpc>
            </a:pPr>
            <a:r>
              <a:rPr lang="en-US" sz="8599" spc="-85">
                <a:solidFill>
                  <a:srgbClr val="000001"/>
                </a:solidFill>
                <a:latin typeface="Bobby Jones Soft"/>
                <a:ea typeface="Bobby Jones Soft"/>
                <a:cs typeface="Bobby Jones Soft"/>
                <a:sym typeface="Bobby Jones Soft"/>
              </a:rPr>
              <a:t>RESULTS </a:t>
            </a:r>
          </a:p>
        </p:txBody>
      </p:sp>
      <p:sp>
        <p:nvSpPr>
          <p:cNvPr name="TextBox 11" id="11"/>
          <p:cNvSpPr txBox="true"/>
          <p:nvPr/>
        </p:nvSpPr>
        <p:spPr>
          <a:xfrm rot="0">
            <a:off x="1614516" y="6315075"/>
            <a:ext cx="13790318" cy="4261881"/>
          </a:xfrm>
          <a:prstGeom prst="rect">
            <a:avLst/>
          </a:prstGeom>
        </p:spPr>
        <p:txBody>
          <a:bodyPr anchor="t" rtlCol="false" tIns="0" lIns="0" bIns="0" rIns="0">
            <a:spAutoFit/>
          </a:bodyPr>
          <a:lstStyle/>
          <a:p>
            <a:pPr algn="ctr">
              <a:lnSpc>
                <a:spcPts val="5618"/>
              </a:lnSpc>
            </a:pPr>
            <a:r>
              <a:rPr lang="en-US" sz="4012" b="true">
                <a:solidFill>
                  <a:srgbClr val="000001"/>
                </a:solidFill>
                <a:latin typeface="Canva Sans Bold"/>
                <a:ea typeface="Canva Sans Bold"/>
                <a:cs typeface="Canva Sans Bold"/>
                <a:sym typeface="Canva Sans Bold"/>
              </a:rPr>
              <a:t>Venn diagrams visualize overlaps and unique DEGs between datasets, with shared genes in overlapping sections and dataset-specific genes in separate areas. This highlights commonalities and differences in gene expression.</a:t>
            </a:r>
          </a:p>
          <a:p>
            <a:pPr algn="ctr">
              <a:lnSpc>
                <a:spcPts val="5618"/>
              </a:lnSpc>
            </a:pP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D0A4"/>
        </a:solidFill>
      </p:bgPr>
    </p:bg>
    <p:spTree>
      <p:nvGrpSpPr>
        <p:cNvPr id="1" name=""/>
        <p:cNvGrpSpPr/>
        <p:nvPr/>
      </p:nvGrpSpPr>
      <p:grpSpPr>
        <a:xfrm>
          <a:off x="0" y="0"/>
          <a:ext cx="0" cy="0"/>
          <a:chOff x="0" y="0"/>
          <a:chExt cx="0" cy="0"/>
        </a:xfrm>
      </p:grpSpPr>
      <p:sp>
        <p:nvSpPr>
          <p:cNvPr name="Freeform 2" id="2"/>
          <p:cNvSpPr/>
          <p:nvPr/>
        </p:nvSpPr>
        <p:spPr>
          <a:xfrm flipH="false" flipV="false" rot="0">
            <a:off x="14973300" y="1140164"/>
            <a:ext cx="4250776" cy="4963751"/>
          </a:xfrm>
          <a:custGeom>
            <a:avLst/>
            <a:gdLst/>
            <a:ahLst/>
            <a:cxnLst/>
            <a:rect r="r" b="b" t="t" l="l"/>
            <a:pathLst>
              <a:path h="4963751" w="4250776">
                <a:moveTo>
                  <a:pt x="0" y="0"/>
                </a:moveTo>
                <a:lnTo>
                  <a:pt x="4250776" y="0"/>
                </a:lnTo>
                <a:lnTo>
                  <a:pt x="4250776" y="4963751"/>
                </a:lnTo>
                <a:lnTo>
                  <a:pt x="0" y="496375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957233" y="6048161"/>
            <a:ext cx="14899233" cy="4722602"/>
          </a:xfrm>
          <a:custGeom>
            <a:avLst/>
            <a:gdLst/>
            <a:ahLst/>
            <a:cxnLst/>
            <a:rect r="r" b="b" t="t" l="l"/>
            <a:pathLst>
              <a:path h="4722602" w="14899233">
                <a:moveTo>
                  <a:pt x="0" y="0"/>
                </a:moveTo>
                <a:lnTo>
                  <a:pt x="14899233" y="0"/>
                </a:lnTo>
                <a:lnTo>
                  <a:pt x="14899233" y="4722602"/>
                </a:lnTo>
                <a:lnTo>
                  <a:pt x="0" y="4722602"/>
                </a:lnTo>
                <a:lnTo>
                  <a:pt x="0" y="0"/>
                </a:lnTo>
                <a:close/>
              </a:path>
            </a:pathLst>
          </a:custGeom>
          <a:blipFill>
            <a:blip r:embed="rId4">
              <a:extLst>
                <a:ext uri="{96DAC541-7B7A-43D3-8B79-37D633B846F1}">
                  <asvg:svgBlip xmlns:asvg="http://schemas.microsoft.com/office/drawing/2016/SVG/main" r:embed="rId5"/>
                </a:ext>
              </a:extLst>
            </a:blip>
            <a:stretch>
              <a:fillRect l="-6103" t="-109899" r="-4989" b="-129113"/>
            </a:stretch>
          </a:blipFill>
          <a:ln cap="sq">
            <a:noFill/>
            <a:prstDash val="solid"/>
            <a:miter/>
          </a:ln>
        </p:spPr>
      </p:sp>
      <p:sp>
        <p:nvSpPr>
          <p:cNvPr name="Freeform 4" id="4"/>
          <p:cNvSpPr/>
          <p:nvPr/>
        </p:nvSpPr>
        <p:spPr>
          <a:xfrm flipH="false" flipV="false" rot="0">
            <a:off x="16306800" y="3374232"/>
            <a:ext cx="3065585" cy="3026568"/>
          </a:xfrm>
          <a:custGeom>
            <a:avLst/>
            <a:gdLst/>
            <a:ahLst/>
            <a:cxnLst/>
            <a:rect r="r" b="b" t="t" l="l"/>
            <a:pathLst>
              <a:path h="3026568" w="3065585">
                <a:moveTo>
                  <a:pt x="0" y="0"/>
                </a:moveTo>
                <a:lnTo>
                  <a:pt x="3065585" y="0"/>
                </a:lnTo>
                <a:lnTo>
                  <a:pt x="3065585" y="3026568"/>
                </a:lnTo>
                <a:lnTo>
                  <a:pt x="0" y="3026568"/>
                </a:lnTo>
                <a:lnTo>
                  <a:pt x="0" y="0"/>
                </a:lnTo>
                <a:close/>
              </a:path>
            </a:pathLst>
          </a:custGeom>
          <a:blipFill>
            <a:blip r:embed="rId6">
              <a:alphaModFix amt="60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4681209">
            <a:off x="-218758" y="7927255"/>
            <a:ext cx="3379162" cy="3637063"/>
          </a:xfrm>
          <a:custGeom>
            <a:avLst/>
            <a:gdLst/>
            <a:ahLst/>
            <a:cxnLst/>
            <a:rect r="r" b="b" t="t" l="l"/>
            <a:pathLst>
              <a:path h="3637063" w="3379162">
                <a:moveTo>
                  <a:pt x="0" y="0"/>
                </a:moveTo>
                <a:lnTo>
                  <a:pt x="3379162" y="0"/>
                </a:lnTo>
                <a:lnTo>
                  <a:pt x="3379162" y="3637063"/>
                </a:lnTo>
                <a:lnTo>
                  <a:pt x="0" y="3637063"/>
                </a:lnTo>
                <a:lnTo>
                  <a:pt x="0" y="0"/>
                </a:lnTo>
                <a:close/>
              </a:path>
            </a:pathLst>
          </a:custGeom>
          <a:blipFill>
            <a:blip r:embed="rId8">
              <a:alphaModFix amt="60000"/>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10228441">
            <a:off x="15097527" y="742177"/>
            <a:ext cx="2456646" cy="1210456"/>
          </a:xfrm>
          <a:custGeom>
            <a:avLst/>
            <a:gdLst/>
            <a:ahLst/>
            <a:cxnLst/>
            <a:rect r="r" b="b" t="t" l="l"/>
            <a:pathLst>
              <a:path h="1210456" w="2456646">
                <a:moveTo>
                  <a:pt x="0" y="0"/>
                </a:moveTo>
                <a:lnTo>
                  <a:pt x="2456646" y="0"/>
                </a:lnTo>
                <a:lnTo>
                  <a:pt x="2456646" y="1210456"/>
                </a:lnTo>
                <a:lnTo>
                  <a:pt x="0" y="1210456"/>
                </a:lnTo>
                <a:lnTo>
                  <a:pt x="0" y="0"/>
                </a:lnTo>
                <a:close/>
              </a:path>
            </a:pathLst>
          </a:custGeom>
          <a:blipFill>
            <a:blip r:embed="rId10">
              <a:alphaModFix amt="6000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12757" y="-187970"/>
            <a:ext cx="1141457" cy="1216670"/>
          </a:xfrm>
          <a:custGeom>
            <a:avLst/>
            <a:gdLst/>
            <a:ahLst/>
            <a:cxnLst/>
            <a:rect r="r" b="b" t="t" l="l"/>
            <a:pathLst>
              <a:path h="1216670" w="1141457">
                <a:moveTo>
                  <a:pt x="0" y="0"/>
                </a:moveTo>
                <a:lnTo>
                  <a:pt x="1141457" y="0"/>
                </a:lnTo>
                <a:lnTo>
                  <a:pt x="1141457" y="1216670"/>
                </a:lnTo>
                <a:lnTo>
                  <a:pt x="0" y="1216670"/>
                </a:lnTo>
                <a:lnTo>
                  <a:pt x="0" y="0"/>
                </a:lnTo>
                <a:close/>
              </a:path>
            </a:pathLst>
          </a:custGeom>
          <a:blipFill>
            <a:blip r:embed="rId12">
              <a:alphaModFix amt="80000"/>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12140648" y="0"/>
            <a:ext cx="5968918" cy="5905419"/>
          </a:xfrm>
          <a:custGeom>
            <a:avLst/>
            <a:gdLst/>
            <a:ahLst/>
            <a:cxnLst/>
            <a:rect r="r" b="b" t="t" l="l"/>
            <a:pathLst>
              <a:path h="5905419" w="5968918">
                <a:moveTo>
                  <a:pt x="0" y="0"/>
                </a:moveTo>
                <a:lnTo>
                  <a:pt x="5968919" y="0"/>
                </a:lnTo>
                <a:lnTo>
                  <a:pt x="5968919" y="5905419"/>
                </a:lnTo>
                <a:lnTo>
                  <a:pt x="0" y="5905419"/>
                </a:lnTo>
                <a:lnTo>
                  <a:pt x="0" y="0"/>
                </a:lnTo>
                <a:close/>
              </a:path>
            </a:pathLst>
          </a:custGeom>
          <a:blipFill>
            <a:blip r:embed="rId14"/>
            <a:stretch>
              <a:fillRect l="0" t="0" r="0" b="0"/>
            </a:stretch>
          </a:blipFill>
        </p:spPr>
      </p:sp>
      <p:sp>
        <p:nvSpPr>
          <p:cNvPr name="Freeform 9" id="9"/>
          <p:cNvSpPr/>
          <p:nvPr/>
        </p:nvSpPr>
        <p:spPr>
          <a:xfrm flipH="false" flipV="false" rot="0">
            <a:off x="4079612" y="233573"/>
            <a:ext cx="7762696" cy="5438273"/>
          </a:xfrm>
          <a:custGeom>
            <a:avLst/>
            <a:gdLst/>
            <a:ahLst/>
            <a:cxnLst/>
            <a:rect r="r" b="b" t="t" l="l"/>
            <a:pathLst>
              <a:path h="5438273" w="7762696">
                <a:moveTo>
                  <a:pt x="0" y="0"/>
                </a:moveTo>
                <a:lnTo>
                  <a:pt x="7762696" y="0"/>
                </a:lnTo>
                <a:lnTo>
                  <a:pt x="7762696" y="5438273"/>
                </a:lnTo>
                <a:lnTo>
                  <a:pt x="0" y="5438273"/>
                </a:lnTo>
                <a:lnTo>
                  <a:pt x="0" y="0"/>
                </a:lnTo>
                <a:close/>
              </a:path>
            </a:pathLst>
          </a:custGeom>
          <a:blipFill>
            <a:blip r:embed="rId15"/>
            <a:stretch>
              <a:fillRect l="0" t="0" r="0" b="0"/>
            </a:stretch>
          </a:blipFill>
        </p:spPr>
      </p:sp>
      <p:sp>
        <p:nvSpPr>
          <p:cNvPr name="TextBox 10" id="10"/>
          <p:cNvSpPr txBox="true"/>
          <p:nvPr/>
        </p:nvSpPr>
        <p:spPr>
          <a:xfrm rot="0">
            <a:off x="0" y="57150"/>
            <a:ext cx="4079612" cy="1252218"/>
          </a:xfrm>
          <a:prstGeom prst="rect">
            <a:avLst/>
          </a:prstGeom>
        </p:spPr>
        <p:txBody>
          <a:bodyPr anchor="t" rtlCol="false" tIns="0" lIns="0" bIns="0" rIns="0">
            <a:spAutoFit/>
          </a:bodyPr>
          <a:lstStyle/>
          <a:p>
            <a:pPr algn="ctr" marL="0" indent="0" lvl="0">
              <a:lnSpc>
                <a:spcPts val="9459"/>
              </a:lnSpc>
            </a:pPr>
            <a:r>
              <a:rPr lang="en-US" sz="8599" spc="-85">
                <a:solidFill>
                  <a:srgbClr val="000001"/>
                </a:solidFill>
                <a:latin typeface="Bobby Jones Soft"/>
                <a:ea typeface="Bobby Jones Soft"/>
                <a:cs typeface="Bobby Jones Soft"/>
                <a:sym typeface="Bobby Jones Soft"/>
              </a:rPr>
              <a:t>RESULTS </a:t>
            </a:r>
          </a:p>
        </p:txBody>
      </p:sp>
      <p:sp>
        <p:nvSpPr>
          <p:cNvPr name="TextBox 11" id="11"/>
          <p:cNvSpPr txBox="true"/>
          <p:nvPr/>
        </p:nvSpPr>
        <p:spPr>
          <a:xfrm rot="0">
            <a:off x="3368950" y="7135462"/>
            <a:ext cx="10526132" cy="2122838"/>
          </a:xfrm>
          <a:prstGeom prst="rect">
            <a:avLst/>
          </a:prstGeom>
        </p:spPr>
        <p:txBody>
          <a:bodyPr anchor="t" rtlCol="false" tIns="0" lIns="0" bIns="0" rIns="0">
            <a:spAutoFit/>
          </a:bodyPr>
          <a:lstStyle/>
          <a:p>
            <a:pPr algn="ctr">
              <a:lnSpc>
                <a:spcPts val="5618"/>
              </a:lnSpc>
            </a:pPr>
            <a:r>
              <a:rPr lang="en-US" sz="4012" b="true">
                <a:solidFill>
                  <a:srgbClr val="000001"/>
                </a:solidFill>
                <a:latin typeface="Canva Sans Bold"/>
                <a:ea typeface="Canva Sans Bold"/>
                <a:cs typeface="Canva Sans Bold"/>
                <a:sym typeface="Canva Sans Bold"/>
              </a:rPr>
              <a:t>The Box plot for each dataset provides insights into the data's central tendency, variability, and potential outliers.</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D0A4"/>
        </a:solidFill>
      </p:bgPr>
    </p:bg>
    <p:spTree>
      <p:nvGrpSpPr>
        <p:cNvPr id="1" name=""/>
        <p:cNvGrpSpPr/>
        <p:nvPr/>
      </p:nvGrpSpPr>
      <p:grpSpPr>
        <a:xfrm>
          <a:off x="0" y="0"/>
          <a:ext cx="0" cy="0"/>
          <a:chOff x="0" y="0"/>
          <a:chExt cx="0" cy="0"/>
        </a:xfrm>
      </p:grpSpPr>
      <p:sp>
        <p:nvSpPr>
          <p:cNvPr name="Freeform 2" id="2"/>
          <p:cNvSpPr/>
          <p:nvPr/>
        </p:nvSpPr>
        <p:spPr>
          <a:xfrm flipH="false" flipV="false" rot="0">
            <a:off x="14973300" y="1140164"/>
            <a:ext cx="4250776" cy="4963751"/>
          </a:xfrm>
          <a:custGeom>
            <a:avLst/>
            <a:gdLst/>
            <a:ahLst/>
            <a:cxnLst/>
            <a:rect r="r" b="b" t="t" l="l"/>
            <a:pathLst>
              <a:path h="4963751" w="4250776">
                <a:moveTo>
                  <a:pt x="0" y="0"/>
                </a:moveTo>
                <a:lnTo>
                  <a:pt x="4250776" y="0"/>
                </a:lnTo>
                <a:lnTo>
                  <a:pt x="4250776" y="4963751"/>
                </a:lnTo>
                <a:lnTo>
                  <a:pt x="0" y="496375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957233" y="6048161"/>
            <a:ext cx="14899233" cy="4722602"/>
          </a:xfrm>
          <a:custGeom>
            <a:avLst/>
            <a:gdLst/>
            <a:ahLst/>
            <a:cxnLst/>
            <a:rect r="r" b="b" t="t" l="l"/>
            <a:pathLst>
              <a:path h="4722602" w="14899233">
                <a:moveTo>
                  <a:pt x="0" y="0"/>
                </a:moveTo>
                <a:lnTo>
                  <a:pt x="14899233" y="0"/>
                </a:lnTo>
                <a:lnTo>
                  <a:pt x="14899233" y="4722602"/>
                </a:lnTo>
                <a:lnTo>
                  <a:pt x="0" y="4722602"/>
                </a:lnTo>
                <a:lnTo>
                  <a:pt x="0" y="0"/>
                </a:lnTo>
                <a:close/>
              </a:path>
            </a:pathLst>
          </a:custGeom>
          <a:blipFill>
            <a:blip r:embed="rId4">
              <a:extLst>
                <a:ext uri="{96DAC541-7B7A-43D3-8B79-37D633B846F1}">
                  <asvg:svgBlip xmlns:asvg="http://schemas.microsoft.com/office/drawing/2016/SVG/main" r:embed="rId5"/>
                </a:ext>
              </a:extLst>
            </a:blip>
            <a:stretch>
              <a:fillRect l="-6103" t="-109899" r="-4989" b="-129113"/>
            </a:stretch>
          </a:blipFill>
          <a:ln cap="sq">
            <a:noFill/>
            <a:prstDash val="solid"/>
            <a:miter/>
          </a:ln>
        </p:spPr>
      </p:sp>
      <p:sp>
        <p:nvSpPr>
          <p:cNvPr name="Freeform 4" id="4"/>
          <p:cNvSpPr/>
          <p:nvPr/>
        </p:nvSpPr>
        <p:spPr>
          <a:xfrm flipH="false" flipV="false" rot="0">
            <a:off x="16306800" y="3374232"/>
            <a:ext cx="3065585" cy="3026568"/>
          </a:xfrm>
          <a:custGeom>
            <a:avLst/>
            <a:gdLst/>
            <a:ahLst/>
            <a:cxnLst/>
            <a:rect r="r" b="b" t="t" l="l"/>
            <a:pathLst>
              <a:path h="3026568" w="3065585">
                <a:moveTo>
                  <a:pt x="0" y="0"/>
                </a:moveTo>
                <a:lnTo>
                  <a:pt x="3065585" y="0"/>
                </a:lnTo>
                <a:lnTo>
                  <a:pt x="3065585" y="3026568"/>
                </a:lnTo>
                <a:lnTo>
                  <a:pt x="0" y="3026568"/>
                </a:lnTo>
                <a:lnTo>
                  <a:pt x="0" y="0"/>
                </a:lnTo>
                <a:close/>
              </a:path>
            </a:pathLst>
          </a:custGeom>
          <a:blipFill>
            <a:blip r:embed="rId6">
              <a:alphaModFix amt="60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4681209">
            <a:off x="-218758" y="7927255"/>
            <a:ext cx="3379162" cy="3637063"/>
          </a:xfrm>
          <a:custGeom>
            <a:avLst/>
            <a:gdLst/>
            <a:ahLst/>
            <a:cxnLst/>
            <a:rect r="r" b="b" t="t" l="l"/>
            <a:pathLst>
              <a:path h="3637063" w="3379162">
                <a:moveTo>
                  <a:pt x="0" y="0"/>
                </a:moveTo>
                <a:lnTo>
                  <a:pt x="3379162" y="0"/>
                </a:lnTo>
                <a:lnTo>
                  <a:pt x="3379162" y="3637063"/>
                </a:lnTo>
                <a:lnTo>
                  <a:pt x="0" y="3637063"/>
                </a:lnTo>
                <a:lnTo>
                  <a:pt x="0" y="0"/>
                </a:lnTo>
                <a:close/>
              </a:path>
            </a:pathLst>
          </a:custGeom>
          <a:blipFill>
            <a:blip r:embed="rId8">
              <a:alphaModFix amt="60000"/>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10228441">
            <a:off x="15097527" y="742177"/>
            <a:ext cx="2456646" cy="1210456"/>
          </a:xfrm>
          <a:custGeom>
            <a:avLst/>
            <a:gdLst/>
            <a:ahLst/>
            <a:cxnLst/>
            <a:rect r="r" b="b" t="t" l="l"/>
            <a:pathLst>
              <a:path h="1210456" w="2456646">
                <a:moveTo>
                  <a:pt x="0" y="0"/>
                </a:moveTo>
                <a:lnTo>
                  <a:pt x="2456646" y="0"/>
                </a:lnTo>
                <a:lnTo>
                  <a:pt x="2456646" y="1210456"/>
                </a:lnTo>
                <a:lnTo>
                  <a:pt x="0" y="1210456"/>
                </a:lnTo>
                <a:lnTo>
                  <a:pt x="0" y="0"/>
                </a:lnTo>
                <a:close/>
              </a:path>
            </a:pathLst>
          </a:custGeom>
          <a:blipFill>
            <a:blip r:embed="rId10">
              <a:alphaModFix amt="6000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12757" y="-187970"/>
            <a:ext cx="1141457" cy="1216670"/>
          </a:xfrm>
          <a:custGeom>
            <a:avLst/>
            <a:gdLst/>
            <a:ahLst/>
            <a:cxnLst/>
            <a:rect r="r" b="b" t="t" l="l"/>
            <a:pathLst>
              <a:path h="1216670" w="1141457">
                <a:moveTo>
                  <a:pt x="0" y="0"/>
                </a:moveTo>
                <a:lnTo>
                  <a:pt x="1141457" y="0"/>
                </a:lnTo>
                <a:lnTo>
                  <a:pt x="1141457" y="1216670"/>
                </a:lnTo>
                <a:lnTo>
                  <a:pt x="0" y="1216670"/>
                </a:lnTo>
                <a:lnTo>
                  <a:pt x="0" y="0"/>
                </a:lnTo>
                <a:close/>
              </a:path>
            </a:pathLst>
          </a:custGeom>
          <a:blipFill>
            <a:blip r:embed="rId12">
              <a:alphaModFix amt="80000"/>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10467717" y="238245"/>
            <a:ext cx="6630971" cy="5622111"/>
          </a:xfrm>
          <a:custGeom>
            <a:avLst/>
            <a:gdLst/>
            <a:ahLst/>
            <a:cxnLst/>
            <a:rect r="r" b="b" t="t" l="l"/>
            <a:pathLst>
              <a:path h="5622111" w="6630971">
                <a:moveTo>
                  <a:pt x="0" y="0"/>
                </a:moveTo>
                <a:lnTo>
                  <a:pt x="6630971" y="0"/>
                </a:lnTo>
                <a:lnTo>
                  <a:pt x="6630971" y="5622111"/>
                </a:lnTo>
                <a:lnTo>
                  <a:pt x="0" y="5622111"/>
                </a:lnTo>
                <a:lnTo>
                  <a:pt x="0" y="0"/>
                </a:lnTo>
                <a:close/>
              </a:path>
            </a:pathLst>
          </a:custGeom>
          <a:blipFill>
            <a:blip r:embed="rId14"/>
            <a:stretch>
              <a:fillRect l="0" t="-461" r="0" b="-3061"/>
            </a:stretch>
          </a:blipFill>
        </p:spPr>
      </p:sp>
      <p:sp>
        <p:nvSpPr>
          <p:cNvPr name="Freeform 9" id="9"/>
          <p:cNvSpPr/>
          <p:nvPr/>
        </p:nvSpPr>
        <p:spPr>
          <a:xfrm flipH="false" flipV="false" rot="0">
            <a:off x="3797001" y="238245"/>
            <a:ext cx="6388105" cy="5622111"/>
          </a:xfrm>
          <a:custGeom>
            <a:avLst/>
            <a:gdLst/>
            <a:ahLst/>
            <a:cxnLst/>
            <a:rect r="r" b="b" t="t" l="l"/>
            <a:pathLst>
              <a:path h="5622111" w="6388105">
                <a:moveTo>
                  <a:pt x="0" y="0"/>
                </a:moveTo>
                <a:lnTo>
                  <a:pt x="6388106" y="0"/>
                </a:lnTo>
                <a:lnTo>
                  <a:pt x="6388106" y="5622111"/>
                </a:lnTo>
                <a:lnTo>
                  <a:pt x="0" y="5622111"/>
                </a:lnTo>
                <a:lnTo>
                  <a:pt x="0" y="0"/>
                </a:lnTo>
                <a:close/>
              </a:path>
            </a:pathLst>
          </a:custGeom>
          <a:blipFill>
            <a:blip r:embed="rId15"/>
            <a:stretch>
              <a:fillRect l="0" t="0" r="0" b="0"/>
            </a:stretch>
          </a:blipFill>
        </p:spPr>
      </p:sp>
      <p:sp>
        <p:nvSpPr>
          <p:cNvPr name="TextBox 10" id="10"/>
          <p:cNvSpPr txBox="true"/>
          <p:nvPr/>
        </p:nvSpPr>
        <p:spPr>
          <a:xfrm rot="0">
            <a:off x="0" y="57150"/>
            <a:ext cx="4079612" cy="1252218"/>
          </a:xfrm>
          <a:prstGeom prst="rect">
            <a:avLst/>
          </a:prstGeom>
        </p:spPr>
        <p:txBody>
          <a:bodyPr anchor="t" rtlCol="false" tIns="0" lIns="0" bIns="0" rIns="0">
            <a:spAutoFit/>
          </a:bodyPr>
          <a:lstStyle/>
          <a:p>
            <a:pPr algn="ctr" marL="0" indent="0" lvl="0">
              <a:lnSpc>
                <a:spcPts val="9459"/>
              </a:lnSpc>
            </a:pPr>
            <a:r>
              <a:rPr lang="en-US" sz="8599" spc="-85">
                <a:solidFill>
                  <a:srgbClr val="000001"/>
                </a:solidFill>
                <a:latin typeface="Bobby Jones Soft"/>
                <a:ea typeface="Bobby Jones Soft"/>
                <a:cs typeface="Bobby Jones Soft"/>
                <a:sym typeface="Bobby Jones Soft"/>
              </a:rPr>
              <a:t>RESULTS </a:t>
            </a:r>
          </a:p>
        </p:txBody>
      </p:sp>
      <p:sp>
        <p:nvSpPr>
          <p:cNvPr name="TextBox 11" id="11"/>
          <p:cNvSpPr txBox="true"/>
          <p:nvPr/>
        </p:nvSpPr>
        <p:spPr>
          <a:xfrm rot="0">
            <a:off x="1470823" y="6315075"/>
            <a:ext cx="14087026" cy="3548866"/>
          </a:xfrm>
          <a:prstGeom prst="rect">
            <a:avLst/>
          </a:prstGeom>
        </p:spPr>
        <p:txBody>
          <a:bodyPr anchor="t" rtlCol="false" tIns="0" lIns="0" bIns="0" rIns="0">
            <a:spAutoFit/>
          </a:bodyPr>
          <a:lstStyle/>
          <a:p>
            <a:pPr algn="ctr">
              <a:lnSpc>
                <a:spcPts val="5618"/>
              </a:lnSpc>
            </a:pPr>
            <a:r>
              <a:rPr lang="en-US" sz="4012" b="true">
                <a:solidFill>
                  <a:srgbClr val="000001"/>
                </a:solidFill>
                <a:latin typeface="Canva Sans Bold"/>
                <a:ea typeface="Canva Sans Bold"/>
                <a:cs typeface="Canva Sans Bold"/>
                <a:sym typeface="Canva Sans Bold"/>
              </a:rPr>
              <a:t>These figures show p-values from statistical tests are distributed throughout a dataset. x-axis shows the range of p-values. </a:t>
            </a:r>
          </a:p>
          <a:p>
            <a:pPr algn="ctr">
              <a:lnSpc>
                <a:spcPts val="5618"/>
              </a:lnSpc>
            </a:pPr>
            <a:r>
              <a:rPr lang="en-US" sz="4012" b="true">
                <a:solidFill>
                  <a:srgbClr val="000001"/>
                </a:solidFill>
                <a:latin typeface="Canva Sans Bold"/>
                <a:ea typeface="Canva Sans Bold"/>
                <a:cs typeface="Canva Sans Bold"/>
                <a:sym typeface="Canva Sans Bold"/>
              </a:rPr>
              <a:t>The frequency or count of p-values inside each bin is shown on the y-axis</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D0A4"/>
        </a:solidFill>
      </p:bgPr>
    </p:bg>
    <p:spTree>
      <p:nvGrpSpPr>
        <p:cNvPr id="1" name=""/>
        <p:cNvGrpSpPr/>
        <p:nvPr/>
      </p:nvGrpSpPr>
      <p:grpSpPr>
        <a:xfrm>
          <a:off x="0" y="0"/>
          <a:ext cx="0" cy="0"/>
          <a:chOff x="0" y="0"/>
          <a:chExt cx="0" cy="0"/>
        </a:xfrm>
      </p:grpSpPr>
      <p:sp>
        <p:nvSpPr>
          <p:cNvPr name="Freeform 2" id="2"/>
          <p:cNvSpPr/>
          <p:nvPr/>
        </p:nvSpPr>
        <p:spPr>
          <a:xfrm flipH="false" flipV="false" rot="0">
            <a:off x="-478508" y="1485900"/>
            <a:ext cx="18766508" cy="8454731"/>
          </a:xfrm>
          <a:custGeom>
            <a:avLst/>
            <a:gdLst/>
            <a:ahLst/>
            <a:cxnLst/>
            <a:rect r="r" b="b" t="t" l="l"/>
            <a:pathLst>
              <a:path h="8454731" w="18766508">
                <a:moveTo>
                  <a:pt x="0" y="0"/>
                </a:moveTo>
                <a:lnTo>
                  <a:pt x="18766508" y="0"/>
                </a:lnTo>
                <a:lnTo>
                  <a:pt x="18766508" y="8454731"/>
                </a:lnTo>
                <a:lnTo>
                  <a:pt x="0" y="8454731"/>
                </a:lnTo>
                <a:lnTo>
                  <a:pt x="0" y="0"/>
                </a:lnTo>
                <a:close/>
              </a:path>
            </a:pathLst>
          </a:custGeom>
          <a:blipFill>
            <a:blip r:embed="rId2">
              <a:extLst>
                <a:ext uri="{96DAC541-7B7A-43D3-8B79-37D633B846F1}">
                  <asvg:svgBlip xmlns:asvg="http://schemas.microsoft.com/office/drawing/2016/SVG/main" r:embed="rId3"/>
                </a:ext>
              </a:extLst>
            </a:blip>
            <a:stretch>
              <a:fillRect l="-6102" t="-77318" r="-4986" b="-61191"/>
            </a:stretch>
          </a:blipFill>
          <a:ln cap="sq">
            <a:noFill/>
            <a:prstDash val="solid"/>
            <a:miter/>
          </a:ln>
        </p:spPr>
      </p:sp>
      <p:sp>
        <p:nvSpPr>
          <p:cNvPr name="Freeform 3" id="3"/>
          <p:cNvSpPr/>
          <p:nvPr/>
        </p:nvSpPr>
        <p:spPr>
          <a:xfrm flipH="false" flipV="false" rot="-5400000">
            <a:off x="14855926" y="6467176"/>
            <a:ext cx="4454479" cy="213368"/>
          </a:xfrm>
          <a:custGeom>
            <a:avLst/>
            <a:gdLst/>
            <a:ahLst/>
            <a:cxnLst/>
            <a:rect r="r" b="b" t="t" l="l"/>
            <a:pathLst>
              <a:path h="213368" w="4454479">
                <a:moveTo>
                  <a:pt x="0" y="0"/>
                </a:moveTo>
                <a:lnTo>
                  <a:pt x="4454479" y="0"/>
                </a:lnTo>
                <a:lnTo>
                  <a:pt x="4454479" y="213368"/>
                </a:lnTo>
                <a:lnTo>
                  <a:pt x="0" y="213368"/>
                </a:lnTo>
                <a:lnTo>
                  <a:pt x="0" y="0"/>
                </a:lnTo>
                <a:close/>
              </a:path>
            </a:pathLst>
          </a:custGeom>
          <a:blipFill>
            <a:blip r:embed="rId4">
              <a:extLst>
                <a:ext uri="{96DAC541-7B7A-43D3-8B79-37D633B846F1}">
                  <asvg:svgBlip xmlns:asvg="http://schemas.microsoft.com/office/drawing/2016/SVG/main" r:embed="rId5"/>
                </a:ext>
              </a:extLst>
            </a:blip>
            <a:stretch>
              <a:fillRect l="-10041" t="0" r="-21682" b="0"/>
            </a:stretch>
          </a:blipFill>
          <a:ln cap="sq">
            <a:noFill/>
            <a:prstDash val="solid"/>
            <a:miter/>
          </a:ln>
        </p:spPr>
      </p:sp>
      <p:sp>
        <p:nvSpPr>
          <p:cNvPr name="Freeform 4" id="4"/>
          <p:cNvSpPr/>
          <p:nvPr/>
        </p:nvSpPr>
        <p:spPr>
          <a:xfrm flipH="false" flipV="false" rot="0">
            <a:off x="11694791" y="8099137"/>
            <a:ext cx="1528841" cy="1400974"/>
          </a:xfrm>
          <a:custGeom>
            <a:avLst/>
            <a:gdLst/>
            <a:ahLst/>
            <a:cxnLst/>
            <a:rect r="r" b="b" t="t" l="l"/>
            <a:pathLst>
              <a:path h="1400974" w="1528841">
                <a:moveTo>
                  <a:pt x="0" y="0"/>
                </a:moveTo>
                <a:lnTo>
                  <a:pt x="1528840" y="0"/>
                </a:lnTo>
                <a:lnTo>
                  <a:pt x="1528840" y="1400974"/>
                </a:lnTo>
                <a:lnTo>
                  <a:pt x="0" y="14009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5400000">
            <a:off x="-1091856" y="3851567"/>
            <a:ext cx="4454479" cy="213368"/>
          </a:xfrm>
          <a:custGeom>
            <a:avLst/>
            <a:gdLst/>
            <a:ahLst/>
            <a:cxnLst/>
            <a:rect r="r" b="b" t="t" l="l"/>
            <a:pathLst>
              <a:path h="213368" w="4454479">
                <a:moveTo>
                  <a:pt x="0" y="0"/>
                </a:moveTo>
                <a:lnTo>
                  <a:pt x="4454480" y="0"/>
                </a:lnTo>
                <a:lnTo>
                  <a:pt x="4454480" y="213368"/>
                </a:lnTo>
                <a:lnTo>
                  <a:pt x="0" y="213368"/>
                </a:lnTo>
                <a:lnTo>
                  <a:pt x="0" y="0"/>
                </a:lnTo>
                <a:close/>
              </a:path>
            </a:pathLst>
          </a:custGeom>
          <a:blipFill>
            <a:blip r:embed="rId4">
              <a:extLst>
                <a:ext uri="{96DAC541-7B7A-43D3-8B79-37D633B846F1}">
                  <asvg:svgBlip xmlns:asvg="http://schemas.microsoft.com/office/drawing/2016/SVG/main" r:embed="rId5"/>
                </a:ext>
              </a:extLst>
            </a:blip>
            <a:stretch>
              <a:fillRect l="-19311" t="0" r="-12412" b="0"/>
            </a:stretch>
          </a:blipFill>
          <a:ln cap="sq">
            <a:noFill/>
            <a:prstDash val="solid"/>
            <a:miter/>
          </a:ln>
        </p:spPr>
      </p:sp>
      <p:sp>
        <p:nvSpPr>
          <p:cNvPr name="Freeform 6" id="6"/>
          <p:cNvSpPr/>
          <p:nvPr/>
        </p:nvSpPr>
        <p:spPr>
          <a:xfrm flipH="false" flipV="false" rot="0">
            <a:off x="14113832" y="-448983"/>
            <a:ext cx="2288218" cy="2415585"/>
          </a:xfrm>
          <a:custGeom>
            <a:avLst/>
            <a:gdLst/>
            <a:ahLst/>
            <a:cxnLst/>
            <a:rect r="r" b="b" t="t" l="l"/>
            <a:pathLst>
              <a:path h="2415585" w="2288218">
                <a:moveTo>
                  <a:pt x="0" y="0"/>
                </a:moveTo>
                <a:lnTo>
                  <a:pt x="2288218" y="0"/>
                </a:lnTo>
                <a:lnTo>
                  <a:pt x="2288218" y="2415584"/>
                </a:lnTo>
                <a:lnTo>
                  <a:pt x="0" y="24155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7" id="7"/>
          <p:cNvSpPr/>
          <p:nvPr/>
        </p:nvSpPr>
        <p:spPr>
          <a:xfrm flipH="false" flipV="false" rot="3686671">
            <a:off x="-4138" y="3546144"/>
            <a:ext cx="1784663" cy="1898577"/>
          </a:xfrm>
          <a:custGeom>
            <a:avLst/>
            <a:gdLst/>
            <a:ahLst/>
            <a:cxnLst/>
            <a:rect r="r" b="b" t="t" l="l"/>
            <a:pathLst>
              <a:path h="1898577" w="1784663">
                <a:moveTo>
                  <a:pt x="0" y="0"/>
                </a:moveTo>
                <a:lnTo>
                  <a:pt x="1784663" y="0"/>
                </a:lnTo>
                <a:lnTo>
                  <a:pt x="1784663" y="1898577"/>
                </a:lnTo>
                <a:lnTo>
                  <a:pt x="0" y="18985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7665983" y="180176"/>
            <a:ext cx="1954929" cy="2159058"/>
          </a:xfrm>
          <a:custGeom>
            <a:avLst/>
            <a:gdLst/>
            <a:ahLst/>
            <a:cxnLst/>
            <a:rect r="r" b="b" t="t" l="l"/>
            <a:pathLst>
              <a:path h="2159058" w="1954929">
                <a:moveTo>
                  <a:pt x="0" y="0"/>
                </a:moveTo>
                <a:lnTo>
                  <a:pt x="1954929" y="0"/>
                </a:lnTo>
                <a:lnTo>
                  <a:pt x="1954929" y="2159058"/>
                </a:lnTo>
                <a:lnTo>
                  <a:pt x="0" y="215905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9831542" y="628239"/>
            <a:ext cx="8456458" cy="9312393"/>
          </a:xfrm>
          <a:custGeom>
            <a:avLst/>
            <a:gdLst/>
            <a:ahLst/>
            <a:cxnLst/>
            <a:rect r="r" b="b" t="t" l="l"/>
            <a:pathLst>
              <a:path h="9312393" w="8456458">
                <a:moveTo>
                  <a:pt x="0" y="0"/>
                </a:moveTo>
                <a:lnTo>
                  <a:pt x="8456458" y="0"/>
                </a:lnTo>
                <a:lnTo>
                  <a:pt x="8456458" y="9312392"/>
                </a:lnTo>
                <a:lnTo>
                  <a:pt x="0" y="9312392"/>
                </a:lnTo>
                <a:lnTo>
                  <a:pt x="0" y="0"/>
                </a:lnTo>
                <a:close/>
              </a:path>
            </a:pathLst>
          </a:custGeom>
          <a:blipFill>
            <a:blip r:embed="rId14"/>
            <a:stretch>
              <a:fillRect l="-402" t="-1213" r="-402" b="0"/>
            </a:stretch>
          </a:blipFill>
        </p:spPr>
      </p:sp>
      <p:sp>
        <p:nvSpPr>
          <p:cNvPr name="TextBox 10" id="10"/>
          <p:cNvSpPr txBox="true"/>
          <p:nvPr/>
        </p:nvSpPr>
        <p:spPr>
          <a:xfrm rot="0">
            <a:off x="0" y="309836"/>
            <a:ext cx="5810390" cy="1656765"/>
          </a:xfrm>
          <a:prstGeom prst="rect">
            <a:avLst/>
          </a:prstGeom>
        </p:spPr>
        <p:txBody>
          <a:bodyPr anchor="t" rtlCol="false" tIns="0" lIns="0" bIns="0" rIns="0">
            <a:spAutoFit/>
          </a:bodyPr>
          <a:lstStyle/>
          <a:p>
            <a:pPr algn="ctr">
              <a:lnSpc>
                <a:spcPts val="6439"/>
              </a:lnSpc>
            </a:pPr>
            <a:r>
              <a:rPr lang="en-US" sz="5854" spc="-58">
                <a:solidFill>
                  <a:srgbClr val="000001"/>
                </a:solidFill>
                <a:latin typeface="Bobby Jones Soft"/>
                <a:ea typeface="Bobby Jones Soft"/>
                <a:cs typeface="Bobby Jones Soft"/>
                <a:sym typeface="Bobby Jones Soft"/>
              </a:rPr>
              <a:t>R ANALYSIS </a:t>
            </a:r>
            <a:r>
              <a:rPr lang="en-US" sz="5854" spc="-58">
                <a:solidFill>
                  <a:srgbClr val="000001"/>
                </a:solidFill>
                <a:latin typeface="Bobby Jones Soft"/>
                <a:ea typeface="Bobby Jones Soft"/>
                <a:cs typeface="Bobby Jones Soft"/>
                <a:sym typeface="Bobby Jones Soft"/>
              </a:rPr>
              <a:t>result</a:t>
            </a:r>
          </a:p>
          <a:p>
            <a:pPr algn="ctr" marL="0" indent="0" lvl="0">
              <a:lnSpc>
                <a:spcPts val="6439"/>
              </a:lnSpc>
              <a:spcBef>
                <a:spcPct val="0"/>
              </a:spcBef>
            </a:pPr>
          </a:p>
        </p:txBody>
      </p:sp>
      <p:sp>
        <p:nvSpPr>
          <p:cNvPr name="TextBox 11" id="11"/>
          <p:cNvSpPr txBox="true"/>
          <p:nvPr/>
        </p:nvSpPr>
        <p:spPr>
          <a:xfrm rot="0">
            <a:off x="-163605" y="2423788"/>
            <a:ext cx="9995147" cy="7456731"/>
          </a:xfrm>
          <a:prstGeom prst="rect">
            <a:avLst/>
          </a:prstGeom>
        </p:spPr>
        <p:txBody>
          <a:bodyPr anchor="t" rtlCol="false" tIns="0" lIns="0" bIns="0" rIns="0">
            <a:spAutoFit/>
          </a:bodyPr>
          <a:lstStyle/>
          <a:p>
            <a:pPr algn="ctr">
              <a:lnSpc>
                <a:spcPts val="4944"/>
              </a:lnSpc>
            </a:pPr>
            <a:r>
              <a:rPr lang="en-US" sz="3531">
                <a:solidFill>
                  <a:srgbClr val="000001"/>
                </a:solidFill>
                <a:latin typeface="Canva Sans"/>
                <a:ea typeface="Canva Sans"/>
                <a:cs typeface="Canva Sans"/>
                <a:sym typeface="Canva Sans"/>
              </a:rPr>
              <a:t>Key shared genes between COVID-19 and Alzheimer's disease (AD) include C3, C2, ND5, F5, F12, and F8. These genes play roles in inflammation, coagulation, and oxidative stress, contributing to hyperinflammation, vascular injury, and tissue damage in COVID-19, as well as neuroinflammation, plaque development, and neuronal dysfunction in AD. Their dysregulation highlights common pathological mechanisms across both diseases.</a:t>
            </a:r>
          </a:p>
          <a:p>
            <a:pPr algn="ctr">
              <a:lnSpc>
                <a:spcPts val="4944"/>
              </a:lnSpc>
            </a:pP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BB3B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059103" y="60007"/>
            <a:ext cx="7770495" cy="11197590"/>
          </a:xfrm>
          <a:custGeom>
            <a:avLst/>
            <a:gdLst/>
            <a:ahLst/>
            <a:cxnLst/>
            <a:rect r="r" b="b" t="t" l="l"/>
            <a:pathLst>
              <a:path h="11197590" w="7770495">
                <a:moveTo>
                  <a:pt x="0" y="11197591"/>
                </a:moveTo>
                <a:lnTo>
                  <a:pt x="0" y="0"/>
                </a:lnTo>
                <a:lnTo>
                  <a:pt x="7770495" y="0"/>
                </a:lnTo>
                <a:lnTo>
                  <a:pt x="7770495" y="11197591"/>
                </a:lnTo>
                <a:lnTo>
                  <a:pt x="0" y="11197591"/>
                </a:lnTo>
                <a:close/>
              </a:path>
            </a:pathLst>
          </a:custGeom>
          <a:blipFill>
            <a:blip r:embed="rId2">
              <a:alphaModFix amt="80000"/>
              <a:extLst>
                <a:ext uri="{96DAC541-7B7A-43D3-8B79-37D633B846F1}">
                  <asvg:svgBlip xmlns:asvg="http://schemas.microsoft.com/office/drawing/2016/SVG/main" r:embed="rId3"/>
                </a:ext>
              </a:extLst>
            </a:blip>
            <a:stretch>
              <a:fillRect l="-33978" t="-3942" r="-10507" b="-7688"/>
            </a:stretch>
          </a:blipFill>
        </p:spPr>
      </p:sp>
      <p:sp>
        <p:nvSpPr>
          <p:cNvPr name="Freeform 3" id="3"/>
          <p:cNvSpPr/>
          <p:nvPr/>
        </p:nvSpPr>
        <p:spPr>
          <a:xfrm flipH="false" flipV="false" rot="0">
            <a:off x="6059805" y="0"/>
            <a:ext cx="14765317" cy="10242160"/>
          </a:xfrm>
          <a:custGeom>
            <a:avLst/>
            <a:gdLst/>
            <a:ahLst/>
            <a:cxnLst/>
            <a:rect r="r" b="b" t="t" l="l"/>
            <a:pathLst>
              <a:path h="10242160" w="14765317">
                <a:moveTo>
                  <a:pt x="0" y="0"/>
                </a:moveTo>
                <a:lnTo>
                  <a:pt x="14765317" y="0"/>
                </a:lnTo>
                <a:lnTo>
                  <a:pt x="14765317" y="10242160"/>
                </a:lnTo>
                <a:lnTo>
                  <a:pt x="0" y="10242160"/>
                </a:lnTo>
                <a:lnTo>
                  <a:pt x="0" y="0"/>
                </a:lnTo>
                <a:close/>
              </a:path>
            </a:pathLst>
          </a:custGeom>
          <a:blipFill>
            <a:blip r:embed="rId4">
              <a:extLst>
                <a:ext uri="{96DAC541-7B7A-43D3-8B79-37D633B846F1}">
                  <asvg:svgBlip xmlns:asvg="http://schemas.microsoft.com/office/drawing/2016/SVG/main" r:embed="rId5"/>
                </a:ext>
              </a:extLst>
            </a:blip>
            <a:stretch>
              <a:fillRect l="-9268" t="-32449" r="-8758" b="-32132"/>
            </a:stretch>
          </a:blipFill>
          <a:ln cap="sq">
            <a:noFill/>
            <a:prstDash val="solid"/>
            <a:miter/>
          </a:ln>
        </p:spPr>
      </p:sp>
      <p:sp>
        <p:nvSpPr>
          <p:cNvPr name="Freeform 4" id="4"/>
          <p:cNvSpPr/>
          <p:nvPr/>
        </p:nvSpPr>
        <p:spPr>
          <a:xfrm flipH="false" flipV="false" rot="-9123936">
            <a:off x="-3242476" y="7859013"/>
            <a:ext cx="9433900" cy="1399889"/>
          </a:xfrm>
          <a:custGeom>
            <a:avLst/>
            <a:gdLst/>
            <a:ahLst/>
            <a:cxnLst/>
            <a:rect r="r" b="b" t="t" l="l"/>
            <a:pathLst>
              <a:path h="1399889" w="9433900">
                <a:moveTo>
                  <a:pt x="0" y="0"/>
                </a:moveTo>
                <a:lnTo>
                  <a:pt x="9433900" y="0"/>
                </a:lnTo>
                <a:lnTo>
                  <a:pt x="9433900" y="1399890"/>
                </a:lnTo>
                <a:lnTo>
                  <a:pt x="0" y="1399890"/>
                </a:lnTo>
                <a:lnTo>
                  <a:pt x="0" y="0"/>
                </a:lnTo>
                <a:close/>
              </a:path>
            </a:pathLst>
          </a:custGeom>
          <a:blipFill>
            <a:blip r:embed="rId6"/>
            <a:stretch>
              <a:fillRect l="-28173" t="0" r="-43871" b="0"/>
            </a:stretch>
          </a:blipFill>
        </p:spPr>
      </p:sp>
      <p:sp>
        <p:nvSpPr>
          <p:cNvPr name="Freeform 5" id="5"/>
          <p:cNvSpPr/>
          <p:nvPr/>
        </p:nvSpPr>
        <p:spPr>
          <a:xfrm flipH="false" flipV="false" rot="1767772">
            <a:off x="-3697523" y="8135860"/>
            <a:ext cx="7590270" cy="4212600"/>
          </a:xfrm>
          <a:custGeom>
            <a:avLst/>
            <a:gdLst/>
            <a:ahLst/>
            <a:cxnLst/>
            <a:rect r="r" b="b" t="t" l="l"/>
            <a:pathLst>
              <a:path h="4212600" w="7590270">
                <a:moveTo>
                  <a:pt x="0" y="0"/>
                </a:moveTo>
                <a:lnTo>
                  <a:pt x="7590270" y="0"/>
                </a:lnTo>
                <a:lnTo>
                  <a:pt x="7590270" y="4212600"/>
                </a:lnTo>
                <a:lnTo>
                  <a:pt x="0" y="42126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260776">
            <a:off x="13709767" y="803945"/>
            <a:ext cx="1498366" cy="449510"/>
          </a:xfrm>
          <a:custGeom>
            <a:avLst/>
            <a:gdLst/>
            <a:ahLst/>
            <a:cxnLst/>
            <a:rect r="r" b="b" t="t" l="l"/>
            <a:pathLst>
              <a:path h="449510" w="1498366">
                <a:moveTo>
                  <a:pt x="0" y="0"/>
                </a:moveTo>
                <a:lnTo>
                  <a:pt x="1498366" y="0"/>
                </a:lnTo>
                <a:lnTo>
                  <a:pt x="1498366" y="449510"/>
                </a:lnTo>
                <a:lnTo>
                  <a:pt x="0" y="449510"/>
                </a:lnTo>
                <a:lnTo>
                  <a:pt x="0" y="0"/>
                </a:lnTo>
                <a:close/>
              </a:path>
            </a:pathLst>
          </a:custGeom>
          <a:blipFill>
            <a:blip r:embed="rId9">
              <a:alphaModFix amt="60000"/>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913377">
            <a:off x="1870544" y="8406627"/>
            <a:ext cx="1234554" cy="1326181"/>
          </a:xfrm>
          <a:custGeom>
            <a:avLst/>
            <a:gdLst/>
            <a:ahLst/>
            <a:cxnLst/>
            <a:rect r="r" b="b" t="t" l="l"/>
            <a:pathLst>
              <a:path h="1326181" w="1234554">
                <a:moveTo>
                  <a:pt x="0" y="0"/>
                </a:moveTo>
                <a:lnTo>
                  <a:pt x="1234554" y="0"/>
                </a:lnTo>
                <a:lnTo>
                  <a:pt x="1234554" y="1326181"/>
                </a:lnTo>
                <a:lnTo>
                  <a:pt x="0" y="132618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2969158">
            <a:off x="3163483" y="9016700"/>
            <a:ext cx="2548920" cy="1255923"/>
          </a:xfrm>
          <a:custGeom>
            <a:avLst/>
            <a:gdLst/>
            <a:ahLst/>
            <a:cxnLst/>
            <a:rect r="r" b="b" t="t" l="l"/>
            <a:pathLst>
              <a:path h="1255923" w="2548920">
                <a:moveTo>
                  <a:pt x="0" y="0"/>
                </a:moveTo>
                <a:lnTo>
                  <a:pt x="2548920" y="0"/>
                </a:lnTo>
                <a:lnTo>
                  <a:pt x="2548920" y="1255923"/>
                </a:lnTo>
                <a:lnTo>
                  <a:pt x="0" y="1255923"/>
                </a:lnTo>
                <a:lnTo>
                  <a:pt x="0" y="0"/>
                </a:lnTo>
                <a:close/>
              </a:path>
            </a:pathLst>
          </a:custGeom>
          <a:blipFill>
            <a:blip r:embed="rId13">
              <a:alphaModFix amt="60000"/>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0" y="5387941"/>
            <a:ext cx="16325850" cy="4854219"/>
          </a:xfrm>
          <a:custGeom>
            <a:avLst/>
            <a:gdLst/>
            <a:ahLst/>
            <a:cxnLst/>
            <a:rect r="r" b="b" t="t" l="l"/>
            <a:pathLst>
              <a:path h="4854219" w="16325850">
                <a:moveTo>
                  <a:pt x="0" y="0"/>
                </a:moveTo>
                <a:lnTo>
                  <a:pt x="16325850" y="0"/>
                </a:lnTo>
                <a:lnTo>
                  <a:pt x="16325850" y="4854219"/>
                </a:lnTo>
                <a:lnTo>
                  <a:pt x="0" y="4854219"/>
                </a:lnTo>
                <a:lnTo>
                  <a:pt x="0" y="0"/>
                </a:lnTo>
                <a:close/>
              </a:path>
            </a:pathLst>
          </a:custGeom>
          <a:blipFill>
            <a:blip r:embed="rId15"/>
            <a:stretch>
              <a:fillRect l="0" t="0" r="0" b="0"/>
            </a:stretch>
          </a:blipFill>
        </p:spPr>
      </p:sp>
      <p:sp>
        <p:nvSpPr>
          <p:cNvPr name="Freeform 10" id="10"/>
          <p:cNvSpPr/>
          <p:nvPr/>
        </p:nvSpPr>
        <p:spPr>
          <a:xfrm flipH="false" flipV="false" rot="0">
            <a:off x="6059805" y="553953"/>
            <a:ext cx="12363519" cy="4148625"/>
          </a:xfrm>
          <a:custGeom>
            <a:avLst/>
            <a:gdLst/>
            <a:ahLst/>
            <a:cxnLst/>
            <a:rect r="r" b="b" t="t" l="l"/>
            <a:pathLst>
              <a:path h="4148625" w="12363519">
                <a:moveTo>
                  <a:pt x="0" y="0"/>
                </a:moveTo>
                <a:lnTo>
                  <a:pt x="12363519" y="0"/>
                </a:lnTo>
                <a:lnTo>
                  <a:pt x="12363519" y="4148625"/>
                </a:lnTo>
                <a:lnTo>
                  <a:pt x="0" y="4148625"/>
                </a:lnTo>
                <a:lnTo>
                  <a:pt x="0" y="0"/>
                </a:lnTo>
                <a:close/>
              </a:path>
            </a:pathLst>
          </a:custGeom>
          <a:blipFill>
            <a:blip r:embed="rId16"/>
            <a:stretch>
              <a:fillRect l="0" t="0" r="0" b="0"/>
            </a:stretch>
          </a:blipFill>
        </p:spPr>
      </p:sp>
      <p:sp>
        <p:nvSpPr>
          <p:cNvPr name="TextBox 11" id="11"/>
          <p:cNvSpPr txBox="true"/>
          <p:nvPr/>
        </p:nvSpPr>
        <p:spPr>
          <a:xfrm rot="0">
            <a:off x="1028700" y="1085850"/>
            <a:ext cx="4457700" cy="3801112"/>
          </a:xfrm>
          <a:prstGeom prst="rect">
            <a:avLst/>
          </a:prstGeom>
        </p:spPr>
        <p:txBody>
          <a:bodyPr anchor="t" rtlCol="false" tIns="0" lIns="0" bIns="0" rIns="0">
            <a:spAutoFit/>
          </a:bodyPr>
          <a:lstStyle/>
          <a:p>
            <a:pPr algn="l">
              <a:lnSpc>
                <a:spcPts val="7480"/>
              </a:lnSpc>
            </a:pPr>
            <a:r>
              <a:rPr lang="en-US" sz="6800" spc="-68">
                <a:solidFill>
                  <a:srgbClr val="000001"/>
                </a:solidFill>
                <a:latin typeface="Bobby Jones Soft"/>
                <a:ea typeface="Bobby Jones Soft"/>
                <a:cs typeface="Bobby Jones Soft"/>
                <a:sym typeface="Bobby Jones Soft"/>
              </a:rPr>
              <a:t>ENRICHMENT </a:t>
            </a:r>
          </a:p>
          <a:p>
            <a:pPr algn="l">
              <a:lnSpc>
                <a:spcPts val="7480"/>
              </a:lnSpc>
            </a:pPr>
            <a:r>
              <a:rPr lang="en-US" sz="6800" spc="-68">
                <a:solidFill>
                  <a:srgbClr val="000001"/>
                </a:solidFill>
                <a:latin typeface="Bobby Jones Soft"/>
                <a:ea typeface="Bobby Jones Soft"/>
                <a:cs typeface="Bobby Jones Soft"/>
                <a:sym typeface="Bobby Jones Soft"/>
              </a:rPr>
              <a:t>ANALYSIS </a:t>
            </a:r>
          </a:p>
          <a:p>
            <a:pPr algn="l">
              <a:lnSpc>
                <a:spcPts val="7480"/>
              </a:lnSpc>
            </a:pPr>
            <a:r>
              <a:rPr lang="en-US" sz="6800" spc="-68">
                <a:solidFill>
                  <a:srgbClr val="000001"/>
                </a:solidFill>
                <a:latin typeface="Bobby Jones Soft"/>
                <a:ea typeface="Bobby Jones Soft"/>
                <a:cs typeface="Bobby Jones Soft"/>
                <a:sym typeface="Bobby Jones Soft"/>
              </a:rPr>
              <a:t>WITH </a:t>
            </a:r>
          </a:p>
          <a:p>
            <a:pPr algn="l" marL="0" indent="0" lvl="0">
              <a:lnSpc>
                <a:spcPts val="7480"/>
              </a:lnSpc>
            </a:pPr>
            <a:r>
              <a:rPr lang="en-US" sz="6800" spc="-68">
                <a:solidFill>
                  <a:srgbClr val="000001"/>
                </a:solidFill>
                <a:latin typeface="Bobby Jones Soft"/>
                <a:ea typeface="Bobby Jones Soft"/>
                <a:cs typeface="Bobby Jones Soft"/>
                <a:sym typeface="Bobby Jones Soft"/>
              </a:rPr>
              <a:t>SHINY GO </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7C4A0"/>
        </a:solidFill>
      </p:bgPr>
    </p:bg>
    <p:spTree>
      <p:nvGrpSpPr>
        <p:cNvPr id="1" name=""/>
        <p:cNvGrpSpPr/>
        <p:nvPr/>
      </p:nvGrpSpPr>
      <p:grpSpPr>
        <a:xfrm>
          <a:off x="0" y="0"/>
          <a:ext cx="0" cy="0"/>
          <a:chOff x="0" y="0"/>
          <a:chExt cx="0" cy="0"/>
        </a:xfrm>
      </p:grpSpPr>
      <p:sp>
        <p:nvSpPr>
          <p:cNvPr name="Freeform 2" id="2"/>
          <p:cNvSpPr/>
          <p:nvPr/>
        </p:nvSpPr>
        <p:spPr>
          <a:xfrm flipH="false" flipV="false" rot="10228441">
            <a:off x="2026324" y="8043408"/>
            <a:ext cx="2456646" cy="1210456"/>
          </a:xfrm>
          <a:custGeom>
            <a:avLst/>
            <a:gdLst/>
            <a:ahLst/>
            <a:cxnLst/>
            <a:rect r="r" b="b" t="t" l="l"/>
            <a:pathLst>
              <a:path h="1210456" w="2456646">
                <a:moveTo>
                  <a:pt x="0" y="0"/>
                </a:moveTo>
                <a:lnTo>
                  <a:pt x="2456646" y="0"/>
                </a:lnTo>
                <a:lnTo>
                  <a:pt x="2456646" y="1210457"/>
                </a:lnTo>
                <a:lnTo>
                  <a:pt x="0" y="1210457"/>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5295900" y="8896350"/>
            <a:ext cx="247650" cy="24765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a:ln cap="sq">
              <a:noFill/>
              <a:prstDash val="solid"/>
              <a:miter/>
            </a:ln>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marL="0" indent="0" lvl="0">
                <a:lnSpc>
                  <a:spcPts val="3120"/>
                </a:lnSpc>
                <a:spcBef>
                  <a:spcPct val="0"/>
                </a:spcBef>
              </a:pPr>
            </a:p>
          </p:txBody>
        </p:sp>
      </p:grpSp>
      <p:grpSp>
        <p:nvGrpSpPr>
          <p:cNvPr name="Group 6" id="6"/>
          <p:cNvGrpSpPr/>
          <p:nvPr/>
        </p:nvGrpSpPr>
        <p:grpSpPr>
          <a:xfrm rot="0">
            <a:off x="2505075" y="7219950"/>
            <a:ext cx="247650" cy="2476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3120"/>
                </a:lnSpc>
              </a:pPr>
            </a:p>
          </p:txBody>
        </p:sp>
      </p:grpSp>
      <p:grpSp>
        <p:nvGrpSpPr>
          <p:cNvPr name="Group 9" id="9"/>
          <p:cNvGrpSpPr/>
          <p:nvPr/>
        </p:nvGrpSpPr>
        <p:grpSpPr>
          <a:xfrm rot="0">
            <a:off x="4318544" y="1661795"/>
            <a:ext cx="247650" cy="2476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a:ln cap="sq">
              <a:no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marL="0" indent="0" lvl="0">
                <a:lnSpc>
                  <a:spcPts val="3120"/>
                </a:lnSpc>
                <a:spcBef>
                  <a:spcPct val="0"/>
                </a:spcBef>
              </a:pPr>
            </a:p>
          </p:txBody>
        </p:sp>
      </p:grpSp>
      <p:grpSp>
        <p:nvGrpSpPr>
          <p:cNvPr name="Group 12" id="12"/>
          <p:cNvGrpSpPr/>
          <p:nvPr/>
        </p:nvGrpSpPr>
        <p:grpSpPr>
          <a:xfrm rot="0">
            <a:off x="4029972" y="4122094"/>
            <a:ext cx="247650" cy="2476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a:ln cap="sq">
              <a:no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marL="0" indent="0" lvl="0">
                <a:lnSpc>
                  <a:spcPts val="3120"/>
                </a:lnSpc>
                <a:spcBef>
                  <a:spcPct val="0"/>
                </a:spcBef>
              </a:pPr>
            </a:p>
          </p:txBody>
        </p:sp>
      </p:grpSp>
      <p:grpSp>
        <p:nvGrpSpPr>
          <p:cNvPr name="Group 15" id="15"/>
          <p:cNvGrpSpPr/>
          <p:nvPr/>
        </p:nvGrpSpPr>
        <p:grpSpPr>
          <a:xfrm rot="0">
            <a:off x="12155549" y="7885312"/>
            <a:ext cx="247650" cy="24765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a:ln cap="sq">
              <a:noFill/>
              <a:prstDash val="solid"/>
              <a:miter/>
            </a:ln>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marL="0" indent="0" lvl="0">
                <a:lnSpc>
                  <a:spcPts val="3120"/>
                </a:lnSpc>
                <a:spcBef>
                  <a:spcPct val="0"/>
                </a:spcBef>
              </a:pPr>
            </a:p>
          </p:txBody>
        </p:sp>
      </p:grpSp>
      <p:grpSp>
        <p:nvGrpSpPr>
          <p:cNvPr name="Group 18" id="18"/>
          <p:cNvGrpSpPr/>
          <p:nvPr/>
        </p:nvGrpSpPr>
        <p:grpSpPr>
          <a:xfrm rot="0">
            <a:off x="15670274" y="7885312"/>
            <a:ext cx="247650" cy="24765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a:ln cap="sq">
              <a:noFill/>
              <a:prstDash val="solid"/>
              <a:miter/>
            </a:ln>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marL="0" indent="0" lvl="0">
                <a:lnSpc>
                  <a:spcPts val="3120"/>
                </a:lnSpc>
                <a:spcBef>
                  <a:spcPct val="0"/>
                </a:spcBef>
              </a:pPr>
            </a:p>
          </p:txBody>
        </p:sp>
      </p:grpSp>
      <p:sp>
        <p:nvSpPr>
          <p:cNvPr name="Freeform 21" id="21"/>
          <p:cNvSpPr/>
          <p:nvPr/>
        </p:nvSpPr>
        <p:spPr>
          <a:xfrm flipH="false" flipV="false" rot="0">
            <a:off x="3947047" y="56911"/>
            <a:ext cx="9911043" cy="4718200"/>
          </a:xfrm>
          <a:custGeom>
            <a:avLst/>
            <a:gdLst/>
            <a:ahLst/>
            <a:cxnLst/>
            <a:rect r="r" b="b" t="t" l="l"/>
            <a:pathLst>
              <a:path h="4718200" w="9911043">
                <a:moveTo>
                  <a:pt x="0" y="0"/>
                </a:moveTo>
                <a:lnTo>
                  <a:pt x="9911042" y="0"/>
                </a:lnTo>
                <a:lnTo>
                  <a:pt x="9911042" y="4718200"/>
                </a:lnTo>
                <a:lnTo>
                  <a:pt x="0" y="4718200"/>
                </a:lnTo>
                <a:lnTo>
                  <a:pt x="0" y="0"/>
                </a:lnTo>
                <a:close/>
              </a:path>
            </a:pathLst>
          </a:custGeom>
          <a:blipFill>
            <a:blip r:embed="rId4"/>
            <a:stretch>
              <a:fillRect l="-1928" t="-3889" r="-7698" b="-3889"/>
            </a:stretch>
          </a:blipFill>
        </p:spPr>
      </p:sp>
      <p:sp>
        <p:nvSpPr>
          <p:cNvPr name="Freeform 22" id="22"/>
          <p:cNvSpPr/>
          <p:nvPr/>
        </p:nvSpPr>
        <p:spPr>
          <a:xfrm flipH="false" flipV="false" rot="0">
            <a:off x="30737" y="4775111"/>
            <a:ext cx="6130778" cy="5311584"/>
          </a:xfrm>
          <a:custGeom>
            <a:avLst/>
            <a:gdLst/>
            <a:ahLst/>
            <a:cxnLst/>
            <a:rect r="r" b="b" t="t" l="l"/>
            <a:pathLst>
              <a:path h="5311584" w="6130778">
                <a:moveTo>
                  <a:pt x="0" y="0"/>
                </a:moveTo>
                <a:lnTo>
                  <a:pt x="6130777" y="0"/>
                </a:lnTo>
                <a:lnTo>
                  <a:pt x="6130777" y="5311584"/>
                </a:lnTo>
                <a:lnTo>
                  <a:pt x="0" y="5311584"/>
                </a:lnTo>
                <a:lnTo>
                  <a:pt x="0" y="0"/>
                </a:lnTo>
                <a:close/>
              </a:path>
            </a:pathLst>
          </a:custGeom>
          <a:blipFill>
            <a:blip r:embed="rId5"/>
            <a:stretch>
              <a:fillRect l="0" t="-12237" r="-107744" b="-7654"/>
            </a:stretch>
          </a:blipFill>
        </p:spPr>
      </p:sp>
      <p:sp>
        <p:nvSpPr>
          <p:cNvPr name="Freeform 23" id="23"/>
          <p:cNvSpPr/>
          <p:nvPr/>
        </p:nvSpPr>
        <p:spPr>
          <a:xfrm flipH="false" flipV="false" rot="0">
            <a:off x="6936741" y="5751620"/>
            <a:ext cx="6921348" cy="4267384"/>
          </a:xfrm>
          <a:custGeom>
            <a:avLst/>
            <a:gdLst/>
            <a:ahLst/>
            <a:cxnLst/>
            <a:rect r="r" b="b" t="t" l="l"/>
            <a:pathLst>
              <a:path h="4267384" w="6921348">
                <a:moveTo>
                  <a:pt x="0" y="0"/>
                </a:moveTo>
                <a:lnTo>
                  <a:pt x="6921348" y="0"/>
                </a:lnTo>
                <a:lnTo>
                  <a:pt x="6921348" y="4267384"/>
                </a:lnTo>
                <a:lnTo>
                  <a:pt x="0" y="4267384"/>
                </a:lnTo>
                <a:lnTo>
                  <a:pt x="0" y="0"/>
                </a:lnTo>
                <a:close/>
              </a:path>
            </a:pathLst>
          </a:custGeom>
          <a:blipFill>
            <a:blip r:embed="rId6"/>
            <a:stretch>
              <a:fillRect l="-10823" t="-13245" r="0" b="-15927"/>
            </a:stretch>
          </a:blipFill>
        </p:spPr>
      </p:sp>
      <p:sp>
        <p:nvSpPr>
          <p:cNvPr name="Freeform 24" id="24"/>
          <p:cNvSpPr/>
          <p:nvPr/>
        </p:nvSpPr>
        <p:spPr>
          <a:xfrm flipH="false" flipV="false" rot="0">
            <a:off x="13951517" y="56911"/>
            <a:ext cx="4011914" cy="10029784"/>
          </a:xfrm>
          <a:custGeom>
            <a:avLst/>
            <a:gdLst/>
            <a:ahLst/>
            <a:cxnLst/>
            <a:rect r="r" b="b" t="t" l="l"/>
            <a:pathLst>
              <a:path h="10029784" w="4011914">
                <a:moveTo>
                  <a:pt x="0" y="0"/>
                </a:moveTo>
                <a:lnTo>
                  <a:pt x="4011914" y="0"/>
                </a:lnTo>
                <a:lnTo>
                  <a:pt x="4011914" y="10029784"/>
                </a:lnTo>
                <a:lnTo>
                  <a:pt x="0" y="10029784"/>
                </a:lnTo>
                <a:lnTo>
                  <a:pt x="0" y="0"/>
                </a:lnTo>
                <a:close/>
              </a:path>
            </a:pathLst>
          </a:custGeom>
          <a:blipFill>
            <a:blip r:embed="rId7"/>
            <a:stretch>
              <a:fillRect l="0" t="0" r="0" b="0"/>
            </a:stretch>
          </a:blipFill>
        </p:spPr>
      </p:sp>
      <p:sp>
        <p:nvSpPr>
          <p:cNvPr name="TextBox 25" id="25"/>
          <p:cNvSpPr txBox="true"/>
          <p:nvPr/>
        </p:nvSpPr>
        <p:spPr>
          <a:xfrm rot="0">
            <a:off x="269563" y="309880"/>
            <a:ext cx="5029200" cy="1475740"/>
          </a:xfrm>
          <a:prstGeom prst="rect">
            <a:avLst/>
          </a:prstGeom>
        </p:spPr>
        <p:txBody>
          <a:bodyPr anchor="t" rtlCol="false" tIns="0" lIns="0" bIns="0" rIns="0">
            <a:spAutoFit/>
          </a:bodyPr>
          <a:lstStyle/>
          <a:p>
            <a:pPr algn="l">
              <a:lnSpc>
                <a:spcPts val="5719"/>
              </a:lnSpc>
            </a:pPr>
            <a:r>
              <a:rPr lang="en-US" sz="5199" spc="-51">
                <a:solidFill>
                  <a:srgbClr val="000001"/>
                </a:solidFill>
                <a:latin typeface="Bobby Jones Soft"/>
                <a:ea typeface="Bobby Jones Soft"/>
                <a:cs typeface="Bobby Jones Soft"/>
                <a:sym typeface="Bobby Jones Soft"/>
              </a:rPr>
              <a:t>ENRICHMENT </a:t>
            </a:r>
          </a:p>
          <a:p>
            <a:pPr algn="l" marL="0" indent="0" lvl="0">
              <a:lnSpc>
                <a:spcPts val="5719"/>
              </a:lnSpc>
              <a:spcBef>
                <a:spcPct val="0"/>
              </a:spcBef>
            </a:pPr>
            <a:r>
              <a:rPr lang="en-US" sz="5199" spc="-51">
                <a:solidFill>
                  <a:srgbClr val="000001"/>
                </a:solidFill>
                <a:latin typeface="Bobby Jones Soft"/>
                <a:ea typeface="Bobby Jones Soft"/>
                <a:cs typeface="Bobby Jones Soft"/>
                <a:sym typeface="Bobby Jones Soft"/>
              </a:rPr>
              <a:t>ANALYSIS </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7C4A0"/>
        </a:solidFill>
      </p:bgPr>
    </p:bg>
    <p:spTree>
      <p:nvGrpSpPr>
        <p:cNvPr id="1" name=""/>
        <p:cNvGrpSpPr/>
        <p:nvPr/>
      </p:nvGrpSpPr>
      <p:grpSpPr>
        <a:xfrm>
          <a:off x="0" y="0"/>
          <a:ext cx="0" cy="0"/>
          <a:chOff x="0" y="0"/>
          <a:chExt cx="0" cy="0"/>
        </a:xfrm>
      </p:grpSpPr>
      <p:sp>
        <p:nvSpPr>
          <p:cNvPr name="Freeform 2" id="2"/>
          <p:cNvSpPr/>
          <p:nvPr/>
        </p:nvSpPr>
        <p:spPr>
          <a:xfrm flipH="false" flipV="false" rot="10228441">
            <a:off x="2026324" y="8043408"/>
            <a:ext cx="2456646" cy="1210456"/>
          </a:xfrm>
          <a:custGeom>
            <a:avLst/>
            <a:gdLst/>
            <a:ahLst/>
            <a:cxnLst/>
            <a:rect r="r" b="b" t="t" l="l"/>
            <a:pathLst>
              <a:path h="1210456" w="2456646">
                <a:moveTo>
                  <a:pt x="0" y="0"/>
                </a:moveTo>
                <a:lnTo>
                  <a:pt x="2456646" y="0"/>
                </a:lnTo>
                <a:lnTo>
                  <a:pt x="2456646" y="1210457"/>
                </a:lnTo>
                <a:lnTo>
                  <a:pt x="0" y="1210457"/>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5295900" y="8896350"/>
            <a:ext cx="247650" cy="24765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a:ln cap="sq">
              <a:noFill/>
              <a:prstDash val="solid"/>
              <a:miter/>
            </a:ln>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marL="0" indent="0" lvl="0">
                <a:lnSpc>
                  <a:spcPts val="3120"/>
                </a:lnSpc>
                <a:spcBef>
                  <a:spcPct val="0"/>
                </a:spcBef>
              </a:pPr>
            </a:p>
          </p:txBody>
        </p:sp>
      </p:grpSp>
      <p:grpSp>
        <p:nvGrpSpPr>
          <p:cNvPr name="Group 6" id="6"/>
          <p:cNvGrpSpPr/>
          <p:nvPr/>
        </p:nvGrpSpPr>
        <p:grpSpPr>
          <a:xfrm rot="0">
            <a:off x="2505075" y="7219950"/>
            <a:ext cx="247650" cy="2476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3120"/>
                </a:lnSpc>
              </a:pPr>
            </a:p>
          </p:txBody>
        </p:sp>
      </p:grpSp>
      <p:grpSp>
        <p:nvGrpSpPr>
          <p:cNvPr name="Group 9" id="9"/>
          <p:cNvGrpSpPr/>
          <p:nvPr/>
        </p:nvGrpSpPr>
        <p:grpSpPr>
          <a:xfrm rot="0">
            <a:off x="12155549" y="7885312"/>
            <a:ext cx="247650" cy="2476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a:ln cap="sq">
              <a:no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marL="0" indent="0" lvl="0">
                <a:lnSpc>
                  <a:spcPts val="3120"/>
                </a:lnSpc>
                <a:spcBef>
                  <a:spcPct val="0"/>
                </a:spcBef>
              </a:pPr>
            </a:p>
          </p:txBody>
        </p:sp>
      </p:grpSp>
      <p:grpSp>
        <p:nvGrpSpPr>
          <p:cNvPr name="Group 12" id="12"/>
          <p:cNvGrpSpPr/>
          <p:nvPr/>
        </p:nvGrpSpPr>
        <p:grpSpPr>
          <a:xfrm rot="0">
            <a:off x="15670274" y="7885312"/>
            <a:ext cx="247650" cy="2476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a:ln cap="sq">
              <a:no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marL="0" indent="0" lvl="0">
                <a:lnSpc>
                  <a:spcPts val="3120"/>
                </a:lnSpc>
                <a:spcBef>
                  <a:spcPct val="0"/>
                </a:spcBef>
              </a:pPr>
            </a:p>
          </p:txBody>
        </p:sp>
      </p:grpSp>
      <p:sp>
        <p:nvSpPr>
          <p:cNvPr name="Freeform 15" id="15"/>
          <p:cNvSpPr/>
          <p:nvPr/>
        </p:nvSpPr>
        <p:spPr>
          <a:xfrm flipH="false" flipV="false" rot="0">
            <a:off x="7451223" y="-220191"/>
            <a:ext cx="10836777" cy="5688898"/>
          </a:xfrm>
          <a:custGeom>
            <a:avLst/>
            <a:gdLst/>
            <a:ahLst/>
            <a:cxnLst/>
            <a:rect r="r" b="b" t="t" l="l"/>
            <a:pathLst>
              <a:path h="5688898" w="10836777">
                <a:moveTo>
                  <a:pt x="0" y="0"/>
                </a:moveTo>
                <a:lnTo>
                  <a:pt x="10836777" y="0"/>
                </a:lnTo>
                <a:lnTo>
                  <a:pt x="10836777" y="5688898"/>
                </a:lnTo>
                <a:lnTo>
                  <a:pt x="0" y="5688898"/>
                </a:lnTo>
                <a:lnTo>
                  <a:pt x="0" y="0"/>
                </a:lnTo>
                <a:close/>
              </a:path>
            </a:pathLst>
          </a:custGeom>
          <a:blipFill>
            <a:blip r:embed="rId4"/>
            <a:stretch>
              <a:fillRect l="0" t="0" r="0" b="0"/>
            </a:stretch>
          </a:blipFill>
        </p:spPr>
      </p:sp>
      <p:sp>
        <p:nvSpPr>
          <p:cNvPr name="Freeform 16" id="16"/>
          <p:cNvSpPr/>
          <p:nvPr/>
        </p:nvSpPr>
        <p:spPr>
          <a:xfrm flipH="false" flipV="false" rot="0">
            <a:off x="322713" y="5220265"/>
            <a:ext cx="10536672" cy="5256417"/>
          </a:xfrm>
          <a:custGeom>
            <a:avLst/>
            <a:gdLst/>
            <a:ahLst/>
            <a:cxnLst/>
            <a:rect r="r" b="b" t="t" l="l"/>
            <a:pathLst>
              <a:path h="5256417" w="10536672">
                <a:moveTo>
                  <a:pt x="0" y="0"/>
                </a:moveTo>
                <a:lnTo>
                  <a:pt x="10536672" y="0"/>
                </a:lnTo>
                <a:lnTo>
                  <a:pt x="10536672" y="5256417"/>
                </a:lnTo>
                <a:lnTo>
                  <a:pt x="0" y="5256417"/>
                </a:lnTo>
                <a:lnTo>
                  <a:pt x="0" y="0"/>
                </a:lnTo>
                <a:close/>
              </a:path>
            </a:pathLst>
          </a:custGeom>
          <a:blipFill>
            <a:blip r:embed="rId5"/>
            <a:stretch>
              <a:fillRect l="0" t="0" r="0" b="0"/>
            </a:stretch>
          </a:blipFill>
        </p:spPr>
      </p:sp>
      <p:sp>
        <p:nvSpPr>
          <p:cNvPr name="TextBox 17" id="17"/>
          <p:cNvSpPr txBox="true"/>
          <p:nvPr/>
        </p:nvSpPr>
        <p:spPr>
          <a:xfrm rot="0">
            <a:off x="269563" y="309880"/>
            <a:ext cx="5029200" cy="751840"/>
          </a:xfrm>
          <a:prstGeom prst="rect">
            <a:avLst/>
          </a:prstGeom>
        </p:spPr>
        <p:txBody>
          <a:bodyPr anchor="t" rtlCol="false" tIns="0" lIns="0" bIns="0" rIns="0">
            <a:spAutoFit/>
          </a:bodyPr>
          <a:lstStyle/>
          <a:p>
            <a:pPr algn="l" marL="0" indent="0" lvl="0">
              <a:lnSpc>
                <a:spcPts val="5719"/>
              </a:lnSpc>
              <a:spcBef>
                <a:spcPct val="0"/>
              </a:spcBef>
            </a:pPr>
            <a:r>
              <a:rPr lang="en-US" sz="5199" spc="-51">
                <a:solidFill>
                  <a:srgbClr val="000001"/>
                </a:solidFill>
                <a:latin typeface="Bobby Jones Soft"/>
                <a:ea typeface="Bobby Jones Soft"/>
                <a:cs typeface="Bobby Jones Soft"/>
                <a:sym typeface="Bobby Jones Soft"/>
              </a:rPr>
              <a:t>KEGG PATHWAYS </a:t>
            </a:r>
          </a:p>
        </p:txBody>
      </p:sp>
      <p:sp>
        <p:nvSpPr>
          <p:cNvPr name="TextBox 18" id="18"/>
          <p:cNvSpPr txBox="true"/>
          <p:nvPr/>
        </p:nvSpPr>
        <p:spPr>
          <a:xfrm rot="0">
            <a:off x="11202285" y="5392507"/>
            <a:ext cx="4125962" cy="646430"/>
          </a:xfrm>
          <a:prstGeom prst="rect">
            <a:avLst/>
          </a:prstGeom>
        </p:spPr>
        <p:txBody>
          <a:bodyPr anchor="t" rtlCol="false" tIns="0" lIns="0" bIns="0" rIns="0">
            <a:spAutoFit/>
          </a:bodyPr>
          <a:lstStyle/>
          <a:p>
            <a:pPr algn="ctr">
              <a:lnSpc>
                <a:spcPts val="5319"/>
              </a:lnSpc>
            </a:pPr>
            <a:r>
              <a:rPr lang="en-US" sz="3799" b="true">
                <a:solidFill>
                  <a:srgbClr val="000001"/>
                </a:solidFill>
                <a:latin typeface="Canva Sans Bold"/>
                <a:ea typeface="Canva Sans Bold"/>
                <a:cs typeface="Canva Sans Bold"/>
                <a:sym typeface="Canva Sans Bold"/>
              </a:rPr>
              <a:t>Cascade pathway</a:t>
            </a:r>
          </a:p>
        </p:txBody>
      </p:sp>
      <p:sp>
        <p:nvSpPr>
          <p:cNvPr name="TextBox 19" id="19"/>
          <p:cNvSpPr txBox="true"/>
          <p:nvPr/>
        </p:nvSpPr>
        <p:spPr>
          <a:xfrm rot="0">
            <a:off x="0" y="3830320"/>
            <a:ext cx="6989709" cy="1313180"/>
          </a:xfrm>
          <a:prstGeom prst="rect">
            <a:avLst/>
          </a:prstGeom>
        </p:spPr>
        <p:txBody>
          <a:bodyPr anchor="t" rtlCol="false" tIns="0" lIns="0" bIns="0" rIns="0">
            <a:spAutoFit/>
          </a:bodyPr>
          <a:lstStyle/>
          <a:p>
            <a:pPr algn="ctr">
              <a:lnSpc>
                <a:spcPts val="5319"/>
              </a:lnSpc>
            </a:pPr>
            <a:r>
              <a:rPr lang="en-US" sz="3799" b="true">
                <a:solidFill>
                  <a:srgbClr val="000001"/>
                </a:solidFill>
                <a:latin typeface="Canva Sans Bold"/>
                <a:ea typeface="Canva Sans Bold"/>
                <a:cs typeface="Canva Sans Bold"/>
                <a:sym typeface="Canva Sans Bold"/>
              </a:rPr>
              <a:t>Systematic lupus and Alcoholic liver  </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A7C4A0"/>
        </a:solidFill>
      </p:bgPr>
    </p:bg>
    <p:spTree>
      <p:nvGrpSpPr>
        <p:cNvPr id="1" name=""/>
        <p:cNvGrpSpPr/>
        <p:nvPr/>
      </p:nvGrpSpPr>
      <p:grpSpPr>
        <a:xfrm>
          <a:off x="0" y="0"/>
          <a:ext cx="0" cy="0"/>
          <a:chOff x="0" y="0"/>
          <a:chExt cx="0" cy="0"/>
        </a:xfrm>
      </p:grpSpPr>
      <p:sp>
        <p:nvSpPr>
          <p:cNvPr name="Freeform 2" id="2"/>
          <p:cNvSpPr/>
          <p:nvPr/>
        </p:nvSpPr>
        <p:spPr>
          <a:xfrm flipH="false" flipV="false" rot="10228441">
            <a:off x="2026324" y="8043408"/>
            <a:ext cx="2456646" cy="1210456"/>
          </a:xfrm>
          <a:custGeom>
            <a:avLst/>
            <a:gdLst/>
            <a:ahLst/>
            <a:cxnLst/>
            <a:rect r="r" b="b" t="t" l="l"/>
            <a:pathLst>
              <a:path h="1210456" w="2456646">
                <a:moveTo>
                  <a:pt x="0" y="0"/>
                </a:moveTo>
                <a:lnTo>
                  <a:pt x="2456646" y="0"/>
                </a:lnTo>
                <a:lnTo>
                  <a:pt x="2456646" y="1210457"/>
                </a:lnTo>
                <a:lnTo>
                  <a:pt x="0" y="1210457"/>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5295900" y="8896350"/>
            <a:ext cx="247650" cy="24765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a:ln cap="sq">
              <a:noFill/>
              <a:prstDash val="solid"/>
              <a:miter/>
            </a:ln>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marL="0" indent="0" lvl="0">
                <a:lnSpc>
                  <a:spcPts val="3120"/>
                </a:lnSpc>
                <a:spcBef>
                  <a:spcPct val="0"/>
                </a:spcBef>
              </a:pPr>
            </a:p>
          </p:txBody>
        </p:sp>
      </p:grpSp>
      <p:grpSp>
        <p:nvGrpSpPr>
          <p:cNvPr name="Group 6" id="6"/>
          <p:cNvGrpSpPr/>
          <p:nvPr/>
        </p:nvGrpSpPr>
        <p:grpSpPr>
          <a:xfrm rot="0">
            <a:off x="2505075" y="7219950"/>
            <a:ext cx="247650" cy="2476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3120"/>
                </a:lnSpc>
              </a:pPr>
            </a:p>
          </p:txBody>
        </p:sp>
      </p:grpSp>
      <p:grpSp>
        <p:nvGrpSpPr>
          <p:cNvPr name="Group 9" id="9"/>
          <p:cNvGrpSpPr/>
          <p:nvPr/>
        </p:nvGrpSpPr>
        <p:grpSpPr>
          <a:xfrm rot="0">
            <a:off x="12155549" y="7885312"/>
            <a:ext cx="247650" cy="2476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a:ln cap="sq">
              <a:no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marL="0" indent="0" lvl="0">
                <a:lnSpc>
                  <a:spcPts val="3120"/>
                </a:lnSpc>
                <a:spcBef>
                  <a:spcPct val="0"/>
                </a:spcBef>
              </a:pPr>
            </a:p>
          </p:txBody>
        </p:sp>
      </p:grpSp>
      <p:sp>
        <p:nvSpPr>
          <p:cNvPr name="Freeform 12" id="12"/>
          <p:cNvSpPr/>
          <p:nvPr/>
        </p:nvSpPr>
        <p:spPr>
          <a:xfrm flipH="false" flipV="false" rot="0">
            <a:off x="11791790" y="-496130"/>
            <a:ext cx="6496210" cy="5746647"/>
          </a:xfrm>
          <a:custGeom>
            <a:avLst/>
            <a:gdLst/>
            <a:ahLst/>
            <a:cxnLst/>
            <a:rect r="r" b="b" t="t" l="l"/>
            <a:pathLst>
              <a:path h="5746647" w="6496210">
                <a:moveTo>
                  <a:pt x="0" y="0"/>
                </a:moveTo>
                <a:lnTo>
                  <a:pt x="6496210" y="0"/>
                </a:lnTo>
                <a:lnTo>
                  <a:pt x="6496210" y="5746647"/>
                </a:lnTo>
                <a:lnTo>
                  <a:pt x="0" y="5746647"/>
                </a:lnTo>
                <a:lnTo>
                  <a:pt x="0" y="0"/>
                </a:lnTo>
                <a:close/>
              </a:path>
            </a:pathLst>
          </a:custGeom>
          <a:blipFill>
            <a:blip r:embed="rId4"/>
            <a:stretch>
              <a:fillRect l="0" t="0" r="0" b="0"/>
            </a:stretch>
          </a:blipFill>
        </p:spPr>
      </p:sp>
      <p:sp>
        <p:nvSpPr>
          <p:cNvPr name="Freeform 13" id="13"/>
          <p:cNvSpPr/>
          <p:nvPr/>
        </p:nvSpPr>
        <p:spPr>
          <a:xfrm flipH="false" flipV="false" rot="0">
            <a:off x="104208" y="1242734"/>
            <a:ext cx="6982791" cy="8015566"/>
          </a:xfrm>
          <a:custGeom>
            <a:avLst/>
            <a:gdLst/>
            <a:ahLst/>
            <a:cxnLst/>
            <a:rect r="r" b="b" t="t" l="l"/>
            <a:pathLst>
              <a:path h="8015566" w="6982791">
                <a:moveTo>
                  <a:pt x="0" y="0"/>
                </a:moveTo>
                <a:lnTo>
                  <a:pt x="6982791" y="0"/>
                </a:lnTo>
                <a:lnTo>
                  <a:pt x="6982791" y="8015566"/>
                </a:lnTo>
                <a:lnTo>
                  <a:pt x="0" y="8015566"/>
                </a:lnTo>
                <a:lnTo>
                  <a:pt x="0" y="0"/>
                </a:lnTo>
                <a:close/>
              </a:path>
            </a:pathLst>
          </a:custGeom>
          <a:blipFill>
            <a:blip r:embed="rId5"/>
            <a:stretch>
              <a:fillRect l="0" t="0" r="0" b="0"/>
            </a:stretch>
          </a:blipFill>
        </p:spPr>
      </p:sp>
      <p:sp>
        <p:nvSpPr>
          <p:cNvPr name="Freeform 14" id="14"/>
          <p:cNvSpPr/>
          <p:nvPr/>
        </p:nvSpPr>
        <p:spPr>
          <a:xfrm flipH="false" flipV="false" rot="0">
            <a:off x="7396508" y="5143500"/>
            <a:ext cx="6791955" cy="5175296"/>
          </a:xfrm>
          <a:custGeom>
            <a:avLst/>
            <a:gdLst/>
            <a:ahLst/>
            <a:cxnLst/>
            <a:rect r="r" b="b" t="t" l="l"/>
            <a:pathLst>
              <a:path h="5175296" w="6791955">
                <a:moveTo>
                  <a:pt x="0" y="0"/>
                </a:moveTo>
                <a:lnTo>
                  <a:pt x="6791955" y="0"/>
                </a:lnTo>
                <a:lnTo>
                  <a:pt x="6791955" y="5175296"/>
                </a:lnTo>
                <a:lnTo>
                  <a:pt x="0" y="5175296"/>
                </a:lnTo>
                <a:lnTo>
                  <a:pt x="0" y="0"/>
                </a:lnTo>
                <a:close/>
              </a:path>
            </a:pathLst>
          </a:custGeom>
          <a:blipFill>
            <a:blip r:embed="rId6"/>
            <a:stretch>
              <a:fillRect l="0" t="-6861" r="0" b="-6861"/>
            </a:stretch>
          </a:blipFill>
        </p:spPr>
      </p:sp>
      <p:sp>
        <p:nvSpPr>
          <p:cNvPr name="TextBox 15" id="15"/>
          <p:cNvSpPr txBox="true"/>
          <p:nvPr/>
        </p:nvSpPr>
        <p:spPr>
          <a:xfrm rot="0">
            <a:off x="269563" y="309880"/>
            <a:ext cx="5029200" cy="751840"/>
          </a:xfrm>
          <a:prstGeom prst="rect">
            <a:avLst/>
          </a:prstGeom>
        </p:spPr>
        <p:txBody>
          <a:bodyPr anchor="t" rtlCol="false" tIns="0" lIns="0" bIns="0" rIns="0">
            <a:spAutoFit/>
          </a:bodyPr>
          <a:lstStyle/>
          <a:p>
            <a:pPr algn="l" marL="0" indent="0" lvl="0">
              <a:lnSpc>
                <a:spcPts val="5719"/>
              </a:lnSpc>
              <a:spcBef>
                <a:spcPct val="0"/>
              </a:spcBef>
            </a:pPr>
            <a:r>
              <a:rPr lang="en-US" sz="5199" spc="-51">
                <a:solidFill>
                  <a:srgbClr val="000001"/>
                </a:solidFill>
                <a:latin typeface="Bobby Jones Soft"/>
                <a:ea typeface="Bobby Jones Soft"/>
                <a:cs typeface="Bobby Jones Soft"/>
                <a:sym typeface="Bobby Jones Soft"/>
              </a:rPr>
              <a:t>PATHWAYS </a:t>
            </a:r>
          </a:p>
        </p:txBody>
      </p:sp>
      <p:sp>
        <p:nvSpPr>
          <p:cNvPr name="TextBox 16" id="16"/>
          <p:cNvSpPr txBox="true"/>
          <p:nvPr/>
        </p:nvSpPr>
        <p:spPr>
          <a:xfrm rot="0">
            <a:off x="6629400" y="-8890"/>
            <a:ext cx="5066039" cy="1070610"/>
          </a:xfrm>
          <a:prstGeom prst="rect">
            <a:avLst/>
          </a:prstGeom>
        </p:spPr>
        <p:txBody>
          <a:bodyPr anchor="t" rtlCol="false" tIns="0" lIns="0" bIns="0" rIns="0">
            <a:spAutoFit/>
          </a:bodyPr>
          <a:lstStyle/>
          <a:p>
            <a:pPr algn="ctr">
              <a:lnSpc>
                <a:spcPts val="4358"/>
              </a:lnSpc>
            </a:pPr>
            <a:r>
              <a:rPr lang="en-US" sz="3113" b="true">
                <a:solidFill>
                  <a:srgbClr val="000001"/>
                </a:solidFill>
                <a:latin typeface="Canva Sans Bold"/>
                <a:ea typeface="Canva Sans Bold"/>
                <a:cs typeface="Canva Sans Bold"/>
                <a:sym typeface="Canva Sans Bold"/>
              </a:rPr>
              <a:t>Staphelococcus infesction</a:t>
            </a:r>
          </a:p>
        </p:txBody>
      </p:sp>
      <p:sp>
        <p:nvSpPr>
          <p:cNvPr name="TextBox 17" id="17"/>
          <p:cNvSpPr txBox="true"/>
          <p:nvPr/>
        </p:nvSpPr>
        <p:spPr>
          <a:xfrm rot="0">
            <a:off x="269563" y="9372600"/>
            <a:ext cx="3618679" cy="646430"/>
          </a:xfrm>
          <a:prstGeom prst="rect">
            <a:avLst/>
          </a:prstGeom>
        </p:spPr>
        <p:txBody>
          <a:bodyPr anchor="t" rtlCol="false" tIns="0" lIns="0" bIns="0" rIns="0">
            <a:spAutoFit/>
          </a:bodyPr>
          <a:lstStyle/>
          <a:p>
            <a:pPr algn="ctr">
              <a:lnSpc>
                <a:spcPts val="5319"/>
              </a:lnSpc>
            </a:pPr>
            <a:r>
              <a:rPr lang="en-US" sz="3799" b="true">
                <a:solidFill>
                  <a:srgbClr val="000001"/>
                </a:solidFill>
                <a:latin typeface="Canva Sans Bold"/>
                <a:ea typeface="Canva Sans Bold"/>
                <a:cs typeface="Canva Sans Bold"/>
                <a:sym typeface="Canva Sans Bold"/>
              </a:rPr>
              <a:t>Corona Virus </a:t>
            </a:r>
          </a:p>
        </p:txBody>
      </p:sp>
      <p:sp>
        <p:nvSpPr>
          <p:cNvPr name="TextBox 18" id="18"/>
          <p:cNvSpPr txBox="true"/>
          <p:nvPr/>
        </p:nvSpPr>
        <p:spPr>
          <a:xfrm rot="0">
            <a:off x="9162420" y="4396118"/>
            <a:ext cx="1864998" cy="524341"/>
          </a:xfrm>
          <a:prstGeom prst="rect">
            <a:avLst/>
          </a:prstGeom>
        </p:spPr>
        <p:txBody>
          <a:bodyPr anchor="t" rtlCol="false" tIns="0" lIns="0" bIns="0" rIns="0">
            <a:spAutoFit/>
          </a:bodyPr>
          <a:lstStyle/>
          <a:p>
            <a:pPr algn="ctr">
              <a:lnSpc>
                <a:spcPts val="4358"/>
              </a:lnSpc>
            </a:pPr>
            <a:r>
              <a:rPr lang="en-US" sz="3113" b="true">
                <a:solidFill>
                  <a:srgbClr val="000001"/>
                </a:solidFill>
                <a:latin typeface="Canva Sans Bold"/>
                <a:ea typeface="Canva Sans Bold"/>
                <a:cs typeface="Canva Sans Bold"/>
                <a:sym typeface="Canva Sans Bold"/>
              </a:rPr>
              <a:t> Pertussis</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7C4A0"/>
        </a:solidFill>
      </p:bgPr>
    </p:bg>
    <p:spTree>
      <p:nvGrpSpPr>
        <p:cNvPr id="1" name=""/>
        <p:cNvGrpSpPr/>
        <p:nvPr/>
      </p:nvGrpSpPr>
      <p:grpSpPr>
        <a:xfrm>
          <a:off x="0" y="0"/>
          <a:ext cx="0" cy="0"/>
          <a:chOff x="0" y="0"/>
          <a:chExt cx="0" cy="0"/>
        </a:xfrm>
      </p:grpSpPr>
      <p:sp>
        <p:nvSpPr>
          <p:cNvPr name="Freeform 2" id="2"/>
          <p:cNvSpPr/>
          <p:nvPr/>
        </p:nvSpPr>
        <p:spPr>
          <a:xfrm flipH="false" flipV="false" rot="10451982">
            <a:off x="7595710" y="2789124"/>
            <a:ext cx="2456646" cy="1210456"/>
          </a:xfrm>
          <a:custGeom>
            <a:avLst/>
            <a:gdLst/>
            <a:ahLst/>
            <a:cxnLst/>
            <a:rect r="r" b="b" t="t" l="l"/>
            <a:pathLst>
              <a:path h="1210456" w="2456646">
                <a:moveTo>
                  <a:pt x="0" y="0"/>
                </a:moveTo>
                <a:lnTo>
                  <a:pt x="2456646" y="0"/>
                </a:lnTo>
                <a:lnTo>
                  <a:pt x="2456646" y="1210457"/>
                </a:lnTo>
                <a:lnTo>
                  <a:pt x="0" y="1210457"/>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5400000">
            <a:off x="3163536" y="1831969"/>
            <a:ext cx="5406747" cy="9103015"/>
          </a:xfrm>
          <a:custGeom>
            <a:avLst/>
            <a:gdLst/>
            <a:ahLst/>
            <a:cxnLst/>
            <a:rect r="r" b="b" t="t" l="l"/>
            <a:pathLst>
              <a:path h="9103015" w="5406747">
                <a:moveTo>
                  <a:pt x="0" y="9103015"/>
                </a:moveTo>
                <a:lnTo>
                  <a:pt x="0" y="0"/>
                </a:lnTo>
                <a:lnTo>
                  <a:pt x="5406748" y="0"/>
                </a:lnTo>
                <a:lnTo>
                  <a:pt x="5406748" y="9103015"/>
                </a:lnTo>
                <a:lnTo>
                  <a:pt x="0" y="9103015"/>
                </a:lnTo>
                <a:close/>
              </a:path>
            </a:pathLst>
          </a:custGeom>
          <a:blipFill>
            <a:blip r:embed="rId4">
              <a:alphaModFix amt="80000"/>
              <a:extLst>
                <a:ext uri="{96DAC541-7B7A-43D3-8B79-37D633B846F1}">
                  <asvg:svgBlip xmlns:asvg="http://schemas.microsoft.com/office/drawing/2016/SVG/main" r:embed="rId5"/>
                </a:ext>
              </a:extLst>
            </a:blip>
            <a:stretch>
              <a:fillRect l="-58561" t="-12138" r="-35797" b="-16388"/>
            </a:stretch>
          </a:blipFill>
        </p:spPr>
      </p:sp>
      <p:sp>
        <p:nvSpPr>
          <p:cNvPr name="Freeform 4" id="4"/>
          <p:cNvSpPr/>
          <p:nvPr/>
        </p:nvSpPr>
        <p:spPr>
          <a:xfrm flipH="false" flipV="false" rot="0">
            <a:off x="0" y="1256165"/>
            <a:ext cx="18288000" cy="10859909"/>
          </a:xfrm>
          <a:custGeom>
            <a:avLst/>
            <a:gdLst/>
            <a:ahLst/>
            <a:cxnLst/>
            <a:rect r="r" b="b" t="t" l="l"/>
            <a:pathLst>
              <a:path h="10859909" w="18288000">
                <a:moveTo>
                  <a:pt x="0" y="0"/>
                </a:moveTo>
                <a:lnTo>
                  <a:pt x="18288000" y="0"/>
                </a:lnTo>
                <a:lnTo>
                  <a:pt x="18288000" y="10859908"/>
                </a:lnTo>
                <a:lnTo>
                  <a:pt x="0" y="10859908"/>
                </a:lnTo>
                <a:lnTo>
                  <a:pt x="0" y="0"/>
                </a:lnTo>
                <a:close/>
              </a:path>
            </a:pathLst>
          </a:custGeom>
          <a:blipFill>
            <a:blip r:embed="rId6">
              <a:extLst>
                <a:ext uri="{96DAC541-7B7A-43D3-8B79-37D633B846F1}">
                  <asvg:svgBlip xmlns:asvg="http://schemas.microsoft.com/office/drawing/2016/SVG/main" r:embed="rId7"/>
                </a:ext>
              </a:extLst>
            </a:blip>
            <a:stretch>
              <a:fillRect l="-9839" t="-32227" r="-26514" b="-89875"/>
            </a:stretch>
          </a:blipFill>
          <a:ln cap="sq">
            <a:noFill/>
            <a:prstDash val="solid"/>
            <a:miter/>
          </a:ln>
        </p:spPr>
      </p:sp>
      <p:sp>
        <p:nvSpPr>
          <p:cNvPr name="Freeform 5" id="5"/>
          <p:cNvSpPr/>
          <p:nvPr/>
        </p:nvSpPr>
        <p:spPr>
          <a:xfrm flipH="false" flipV="false" rot="0">
            <a:off x="16325850" y="0"/>
            <a:ext cx="1810931" cy="1893559"/>
          </a:xfrm>
          <a:custGeom>
            <a:avLst/>
            <a:gdLst/>
            <a:ahLst/>
            <a:cxnLst/>
            <a:rect r="r" b="b" t="t" l="l"/>
            <a:pathLst>
              <a:path h="1893559" w="1810931">
                <a:moveTo>
                  <a:pt x="0" y="0"/>
                </a:moveTo>
                <a:lnTo>
                  <a:pt x="1810931" y="0"/>
                </a:lnTo>
                <a:lnTo>
                  <a:pt x="1810931" y="1893559"/>
                </a:lnTo>
                <a:lnTo>
                  <a:pt x="0" y="18935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178321" y="10020993"/>
            <a:ext cx="7315200" cy="266007"/>
          </a:xfrm>
          <a:custGeom>
            <a:avLst/>
            <a:gdLst/>
            <a:ahLst/>
            <a:cxnLst/>
            <a:rect r="r" b="b" t="t" l="l"/>
            <a:pathLst>
              <a:path h="266007" w="7315200">
                <a:moveTo>
                  <a:pt x="0" y="0"/>
                </a:moveTo>
                <a:lnTo>
                  <a:pt x="7315200" y="0"/>
                </a:lnTo>
                <a:lnTo>
                  <a:pt x="7315200" y="266007"/>
                </a:lnTo>
                <a:lnTo>
                  <a:pt x="0" y="2660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468156" y="276860"/>
            <a:ext cx="5545006" cy="751840"/>
          </a:xfrm>
          <a:prstGeom prst="rect">
            <a:avLst/>
          </a:prstGeom>
        </p:spPr>
        <p:txBody>
          <a:bodyPr anchor="t" rtlCol="false" tIns="0" lIns="0" bIns="0" rIns="0">
            <a:spAutoFit/>
          </a:bodyPr>
          <a:lstStyle/>
          <a:p>
            <a:pPr algn="ctr" marL="0" indent="0" lvl="0">
              <a:lnSpc>
                <a:spcPts val="5719"/>
              </a:lnSpc>
              <a:spcBef>
                <a:spcPct val="0"/>
              </a:spcBef>
            </a:pPr>
            <a:r>
              <a:rPr lang="en-US" sz="5199" spc="-51">
                <a:solidFill>
                  <a:srgbClr val="000001"/>
                </a:solidFill>
                <a:latin typeface="Bobby Jones Soft"/>
                <a:ea typeface="Bobby Jones Soft"/>
                <a:cs typeface="Bobby Jones Soft"/>
                <a:sym typeface="Bobby Jones Soft"/>
              </a:rPr>
              <a:t>KEGG PATHWAY</a:t>
            </a:r>
          </a:p>
        </p:txBody>
      </p:sp>
      <p:sp>
        <p:nvSpPr>
          <p:cNvPr name="TextBox 8" id="8"/>
          <p:cNvSpPr txBox="true"/>
          <p:nvPr/>
        </p:nvSpPr>
        <p:spPr>
          <a:xfrm rot="0">
            <a:off x="52384" y="2175128"/>
            <a:ext cx="17543299" cy="7083172"/>
          </a:xfrm>
          <a:prstGeom prst="rect">
            <a:avLst/>
          </a:prstGeom>
        </p:spPr>
        <p:txBody>
          <a:bodyPr anchor="t" rtlCol="false" tIns="0" lIns="0" bIns="0" rIns="0">
            <a:spAutoFit/>
          </a:bodyPr>
          <a:lstStyle/>
          <a:p>
            <a:pPr algn="ctr">
              <a:lnSpc>
                <a:spcPts val="4300"/>
              </a:lnSpc>
            </a:pPr>
            <a:r>
              <a:rPr lang="en-US" sz="3071" b="true">
                <a:solidFill>
                  <a:srgbClr val="000001"/>
                </a:solidFill>
                <a:latin typeface="Canva Sans Bold"/>
                <a:ea typeface="Canva Sans Bold"/>
                <a:cs typeface="Canva Sans Bold"/>
                <a:sym typeface="Canva Sans Bold"/>
              </a:rPr>
              <a:t>Enrichment analysis reveals that genes C3, C2, F5, F12, F8, and ND5 play significant roles in pathways linked to immune responses, inflammation, and mitochondrial dysfunction, key contributors to neurodegenerative diseases like Alzheimer's and Parkinson's. The Complement and Coagulation Cascades pathway (hsa04610) showed the strongest association (FDR = 1.4E-08, fold enrichment = 112.2), implicating these genes in neuroinflammation and immune dysregulation. Pathways like Pertussis, Staphylococcus aureus infection, and Systemic Lupus Erythematosus highlight the roles of complement proteins in immune defense and autoimmune conditions. ND5's involvement in mitochondrial pathways underscores its relevance to neurodegeneration through energy deficits and oxidative stress, linking it to diseases like Parkinson’s and Huntington’s. These findings emphasize the interplay between immune and mitochondrial dysfunction in neurodegenerative and inflammatory diseases.</a:t>
            </a:r>
          </a:p>
          <a:p>
            <a:pPr algn="ctr">
              <a:lnSpc>
                <a:spcPts val="4300"/>
              </a:lnSpc>
            </a:pP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CBB3BF"/>
        </a:solidFill>
      </p:bgPr>
    </p:bg>
    <p:spTree>
      <p:nvGrpSpPr>
        <p:cNvPr id="1" name=""/>
        <p:cNvGrpSpPr/>
        <p:nvPr/>
      </p:nvGrpSpPr>
      <p:grpSpPr>
        <a:xfrm>
          <a:off x="0" y="0"/>
          <a:ext cx="0" cy="0"/>
          <a:chOff x="0" y="0"/>
          <a:chExt cx="0" cy="0"/>
        </a:xfrm>
      </p:grpSpPr>
      <p:sp>
        <p:nvSpPr>
          <p:cNvPr name="Freeform 2" id="2"/>
          <p:cNvSpPr/>
          <p:nvPr/>
        </p:nvSpPr>
        <p:spPr>
          <a:xfrm flipH="false" flipV="false" rot="0">
            <a:off x="-374833" y="1981772"/>
            <a:ext cx="4250776" cy="4963751"/>
          </a:xfrm>
          <a:custGeom>
            <a:avLst/>
            <a:gdLst/>
            <a:ahLst/>
            <a:cxnLst/>
            <a:rect r="r" b="b" t="t" l="l"/>
            <a:pathLst>
              <a:path h="4963751" w="4250776">
                <a:moveTo>
                  <a:pt x="0" y="0"/>
                </a:moveTo>
                <a:lnTo>
                  <a:pt x="4250775" y="0"/>
                </a:lnTo>
                <a:lnTo>
                  <a:pt x="4250775" y="4963750"/>
                </a:lnTo>
                <a:lnTo>
                  <a:pt x="0" y="4963750"/>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810358" y="449438"/>
            <a:ext cx="3065585" cy="3026568"/>
          </a:xfrm>
          <a:custGeom>
            <a:avLst/>
            <a:gdLst/>
            <a:ahLst/>
            <a:cxnLst/>
            <a:rect r="r" b="b" t="t" l="l"/>
            <a:pathLst>
              <a:path h="3026568" w="3065585">
                <a:moveTo>
                  <a:pt x="0" y="0"/>
                </a:moveTo>
                <a:lnTo>
                  <a:pt x="3065584" y="0"/>
                </a:lnTo>
                <a:lnTo>
                  <a:pt x="3065584" y="3026568"/>
                </a:lnTo>
                <a:lnTo>
                  <a:pt x="0" y="3026568"/>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4700088" y="6408580"/>
            <a:ext cx="3823023" cy="4114800"/>
          </a:xfrm>
          <a:custGeom>
            <a:avLst/>
            <a:gdLst/>
            <a:ahLst/>
            <a:cxnLst/>
            <a:rect r="r" b="b" t="t" l="l"/>
            <a:pathLst>
              <a:path h="4114800" w="3823023">
                <a:moveTo>
                  <a:pt x="0" y="0"/>
                </a:moveTo>
                <a:lnTo>
                  <a:pt x="3823024" y="0"/>
                </a:lnTo>
                <a:lnTo>
                  <a:pt x="3823024" y="4114800"/>
                </a:lnTo>
                <a:lnTo>
                  <a:pt x="0" y="4114800"/>
                </a:lnTo>
                <a:lnTo>
                  <a:pt x="0" y="0"/>
                </a:lnTo>
                <a:close/>
              </a:path>
            </a:pathLst>
          </a:custGeom>
          <a:blipFill>
            <a:blip r:embed="rId6">
              <a:alphaModFix amt="80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5400000">
            <a:off x="5773570" y="-1753068"/>
            <a:ext cx="7312360" cy="14363700"/>
          </a:xfrm>
          <a:custGeom>
            <a:avLst/>
            <a:gdLst/>
            <a:ahLst/>
            <a:cxnLst/>
            <a:rect r="r" b="b" t="t" l="l"/>
            <a:pathLst>
              <a:path h="14363700" w="7312360">
                <a:moveTo>
                  <a:pt x="0" y="14363700"/>
                </a:moveTo>
                <a:lnTo>
                  <a:pt x="0" y="0"/>
                </a:lnTo>
                <a:lnTo>
                  <a:pt x="7312360" y="0"/>
                </a:lnTo>
                <a:lnTo>
                  <a:pt x="7312360" y="14363700"/>
                </a:lnTo>
                <a:lnTo>
                  <a:pt x="0" y="14363700"/>
                </a:lnTo>
                <a:close/>
              </a:path>
            </a:pathLst>
          </a:custGeom>
          <a:blipFill>
            <a:blip r:embed="rId8">
              <a:alphaModFix amt="80000"/>
              <a:extLst>
                <a:ext uri="{96DAC541-7B7A-43D3-8B79-37D633B846F1}">
                  <asvg:svgBlip xmlns:asvg="http://schemas.microsoft.com/office/drawing/2016/SVG/main" r:embed="rId9"/>
                </a:ext>
              </a:extLst>
            </a:blip>
            <a:stretch>
              <a:fillRect l="-79860" t="-3235" r="-11255" b="-5088"/>
            </a:stretch>
          </a:blipFill>
        </p:spPr>
      </p:sp>
      <p:sp>
        <p:nvSpPr>
          <p:cNvPr name="Freeform 6" id="6"/>
          <p:cNvSpPr/>
          <p:nvPr/>
        </p:nvSpPr>
        <p:spPr>
          <a:xfrm flipH="false" flipV="false" rot="0">
            <a:off x="1962150" y="1483535"/>
            <a:ext cx="14363700" cy="7316170"/>
          </a:xfrm>
          <a:custGeom>
            <a:avLst/>
            <a:gdLst/>
            <a:ahLst/>
            <a:cxnLst/>
            <a:rect r="r" b="b" t="t" l="l"/>
            <a:pathLst>
              <a:path h="7316170" w="14363700">
                <a:moveTo>
                  <a:pt x="0" y="0"/>
                </a:moveTo>
                <a:lnTo>
                  <a:pt x="14363700" y="0"/>
                </a:lnTo>
                <a:lnTo>
                  <a:pt x="14363700" y="7316170"/>
                </a:lnTo>
                <a:lnTo>
                  <a:pt x="0" y="7316170"/>
                </a:lnTo>
                <a:lnTo>
                  <a:pt x="0" y="0"/>
                </a:lnTo>
                <a:close/>
              </a:path>
            </a:pathLst>
          </a:custGeom>
          <a:blipFill>
            <a:blip r:embed="rId10">
              <a:extLst>
                <a:ext uri="{96DAC541-7B7A-43D3-8B79-37D633B846F1}">
                  <asvg:svgBlip xmlns:asvg="http://schemas.microsoft.com/office/drawing/2016/SVG/main" r:embed="rId11"/>
                </a:ext>
              </a:extLst>
            </a:blip>
            <a:stretch>
              <a:fillRect l="-9152" t="-28225" r="-8809" b="-95787"/>
            </a:stretch>
          </a:blipFill>
          <a:ln cap="sq">
            <a:noFill/>
            <a:prstDash val="solid"/>
            <a:miter/>
          </a:ln>
        </p:spPr>
      </p:sp>
      <p:sp>
        <p:nvSpPr>
          <p:cNvPr name="Freeform 7" id="7"/>
          <p:cNvSpPr/>
          <p:nvPr/>
        </p:nvSpPr>
        <p:spPr>
          <a:xfrm flipH="false" flipV="false" rot="8368835">
            <a:off x="15574697" y="595688"/>
            <a:ext cx="1505247" cy="2280677"/>
          </a:xfrm>
          <a:custGeom>
            <a:avLst/>
            <a:gdLst/>
            <a:ahLst/>
            <a:cxnLst/>
            <a:rect r="r" b="b" t="t" l="l"/>
            <a:pathLst>
              <a:path h="2280677" w="1505247">
                <a:moveTo>
                  <a:pt x="0" y="0"/>
                </a:moveTo>
                <a:lnTo>
                  <a:pt x="1505247" y="0"/>
                </a:lnTo>
                <a:lnTo>
                  <a:pt x="1505247" y="2280677"/>
                </a:lnTo>
                <a:lnTo>
                  <a:pt x="0" y="228067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5866110" y="135700"/>
            <a:ext cx="2421890" cy="2162087"/>
          </a:xfrm>
          <a:custGeom>
            <a:avLst/>
            <a:gdLst/>
            <a:ahLst/>
            <a:cxnLst/>
            <a:rect r="r" b="b" t="t" l="l"/>
            <a:pathLst>
              <a:path h="2162087" w="2421890">
                <a:moveTo>
                  <a:pt x="0" y="0"/>
                </a:moveTo>
                <a:lnTo>
                  <a:pt x="2421890" y="0"/>
                </a:lnTo>
                <a:lnTo>
                  <a:pt x="2421890" y="2162087"/>
                </a:lnTo>
                <a:lnTo>
                  <a:pt x="0" y="216208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996950">
            <a:off x="17189825" y="-70473"/>
            <a:ext cx="818572" cy="908263"/>
          </a:xfrm>
          <a:custGeom>
            <a:avLst/>
            <a:gdLst/>
            <a:ahLst/>
            <a:cxnLst/>
            <a:rect r="r" b="b" t="t" l="l"/>
            <a:pathLst>
              <a:path h="908263" w="818572">
                <a:moveTo>
                  <a:pt x="0" y="0"/>
                </a:moveTo>
                <a:lnTo>
                  <a:pt x="818572" y="0"/>
                </a:lnTo>
                <a:lnTo>
                  <a:pt x="818572" y="908262"/>
                </a:lnTo>
                <a:lnTo>
                  <a:pt x="0" y="90826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0" id="10"/>
          <p:cNvSpPr txBox="true"/>
          <p:nvPr/>
        </p:nvSpPr>
        <p:spPr>
          <a:xfrm rot="0">
            <a:off x="277160" y="464903"/>
            <a:ext cx="5029200" cy="751840"/>
          </a:xfrm>
          <a:prstGeom prst="rect">
            <a:avLst/>
          </a:prstGeom>
        </p:spPr>
        <p:txBody>
          <a:bodyPr anchor="t" rtlCol="false" tIns="0" lIns="0" bIns="0" rIns="0">
            <a:spAutoFit/>
          </a:bodyPr>
          <a:lstStyle/>
          <a:p>
            <a:pPr algn="ctr" marL="0" indent="0" lvl="0">
              <a:lnSpc>
                <a:spcPts val="5719"/>
              </a:lnSpc>
              <a:spcBef>
                <a:spcPct val="0"/>
              </a:spcBef>
            </a:pPr>
            <a:r>
              <a:rPr lang="en-US" sz="5199" spc="-51">
                <a:solidFill>
                  <a:srgbClr val="000001"/>
                </a:solidFill>
                <a:latin typeface="Bobby Jones Soft"/>
                <a:ea typeface="Bobby Jones Soft"/>
                <a:cs typeface="Bobby Jones Soft"/>
                <a:sym typeface="Bobby Jones Soft"/>
              </a:rPr>
              <a:t>THE CORROLATION </a:t>
            </a:r>
          </a:p>
        </p:txBody>
      </p:sp>
      <p:sp>
        <p:nvSpPr>
          <p:cNvPr name="Freeform 11" id="11"/>
          <p:cNvSpPr/>
          <p:nvPr/>
        </p:nvSpPr>
        <p:spPr>
          <a:xfrm flipH="false" flipV="false" rot="0">
            <a:off x="8254695" y="1216743"/>
            <a:ext cx="1778611" cy="533583"/>
          </a:xfrm>
          <a:custGeom>
            <a:avLst/>
            <a:gdLst/>
            <a:ahLst/>
            <a:cxnLst/>
            <a:rect r="r" b="b" t="t" l="l"/>
            <a:pathLst>
              <a:path h="533583" w="1778611">
                <a:moveTo>
                  <a:pt x="0" y="0"/>
                </a:moveTo>
                <a:lnTo>
                  <a:pt x="1778610" y="0"/>
                </a:lnTo>
                <a:lnTo>
                  <a:pt x="1778610" y="533584"/>
                </a:lnTo>
                <a:lnTo>
                  <a:pt x="0" y="533584"/>
                </a:lnTo>
                <a:lnTo>
                  <a:pt x="0" y="0"/>
                </a:lnTo>
                <a:close/>
              </a:path>
            </a:pathLst>
          </a:custGeom>
          <a:blipFill>
            <a:blip r:embed="rId18">
              <a:alphaModFix amt="60000"/>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2" id="12"/>
          <p:cNvSpPr/>
          <p:nvPr/>
        </p:nvSpPr>
        <p:spPr>
          <a:xfrm flipH="false" flipV="false" rot="0">
            <a:off x="-537663" y="5200788"/>
            <a:ext cx="2288218" cy="2415585"/>
          </a:xfrm>
          <a:custGeom>
            <a:avLst/>
            <a:gdLst/>
            <a:ahLst/>
            <a:cxnLst/>
            <a:rect r="r" b="b" t="t" l="l"/>
            <a:pathLst>
              <a:path h="2415585" w="2288218">
                <a:moveTo>
                  <a:pt x="0" y="0"/>
                </a:moveTo>
                <a:lnTo>
                  <a:pt x="2288217" y="0"/>
                </a:lnTo>
                <a:lnTo>
                  <a:pt x="2288217" y="2415584"/>
                </a:lnTo>
                <a:lnTo>
                  <a:pt x="0" y="2415584"/>
                </a:lnTo>
                <a:lnTo>
                  <a:pt x="0" y="0"/>
                </a:lnTo>
                <a:close/>
              </a:path>
            </a:pathLst>
          </a:custGeom>
          <a:blipFill>
            <a:blip r:embed="rId20">
              <a:alphaModFix amt="6000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3" id="13"/>
          <p:cNvSpPr/>
          <p:nvPr/>
        </p:nvSpPr>
        <p:spPr>
          <a:xfrm flipH="false" flipV="false" rot="10228441">
            <a:off x="15097527" y="330635"/>
            <a:ext cx="2456646" cy="1210456"/>
          </a:xfrm>
          <a:custGeom>
            <a:avLst/>
            <a:gdLst/>
            <a:ahLst/>
            <a:cxnLst/>
            <a:rect r="r" b="b" t="t" l="l"/>
            <a:pathLst>
              <a:path h="1210456" w="2456646">
                <a:moveTo>
                  <a:pt x="0" y="0"/>
                </a:moveTo>
                <a:lnTo>
                  <a:pt x="2456646" y="0"/>
                </a:lnTo>
                <a:lnTo>
                  <a:pt x="2456646" y="1210456"/>
                </a:lnTo>
                <a:lnTo>
                  <a:pt x="0" y="1210456"/>
                </a:lnTo>
                <a:lnTo>
                  <a:pt x="0" y="0"/>
                </a:lnTo>
                <a:close/>
              </a:path>
            </a:pathLst>
          </a:custGeom>
          <a:blipFill>
            <a:blip r:embed="rId22">
              <a:alphaModFix amt="60000"/>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TextBox 14" id="14"/>
          <p:cNvSpPr txBox="true"/>
          <p:nvPr/>
        </p:nvSpPr>
        <p:spPr>
          <a:xfrm rot="0">
            <a:off x="1962150" y="8733030"/>
            <a:ext cx="14363700" cy="580390"/>
          </a:xfrm>
          <a:prstGeom prst="rect">
            <a:avLst/>
          </a:prstGeom>
        </p:spPr>
        <p:txBody>
          <a:bodyPr anchor="t" rtlCol="false" tIns="0" lIns="0" bIns="0" rIns="0">
            <a:spAutoFit/>
          </a:bodyPr>
          <a:lstStyle/>
          <a:p>
            <a:pPr algn="ctr">
              <a:lnSpc>
                <a:spcPts val="4759"/>
              </a:lnSpc>
            </a:pPr>
          </a:p>
        </p:txBody>
      </p:sp>
      <p:sp>
        <p:nvSpPr>
          <p:cNvPr name="TextBox 15" id="15"/>
          <p:cNvSpPr txBox="true"/>
          <p:nvPr/>
        </p:nvSpPr>
        <p:spPr>
          <a:xfrm rot="0">
            <a:off x="2915781" y="1920393"/>
            <a:ext cx="11785102" cy="6494114"/>
          </a:xfrm>
          <a:prstGeom prst="rect">
            <a:avLst/>
          </a:prstGeom>
        </p:spPr>
        <p:txBody>
          <a:bodyPr anchor="t" rtlCol="false" tIns="0" lIns="0" bIns="0" rIns="0">
            <a:spAutoFit/>
          </a:bodyPr>
          <a:lstStyle/>
          <a:p>
            <a:pPr algn="ctr">
              <a:lnSpc>
                <a:spcPts val="4664"/>
              </a:lnSpc>
            </a:pPr>
            <a:r>
              <a:rPr lang="en-US" sz="3331" b="true">
                <a:solidFill>
                  <a:srgbClr val="000001"/>
                </a:solidFill>
                <a:latin typeface="Canva Sans Bold"/>
                <a:ea typeface="Canva Sans Bold"/>
                <a:cs typeface="Canva Sans Bold"/>
                <a:sym typeface="Canva Sans Bold"/>
              </a:rPr>
              <a:t>SARS-CoV-2 infection and Alzheimer's disease share pathological mechanisms, including immune dysregulation, chronic inflammation, vascular dysfunction, and mitochondrial impairment. Key factors like complement activation (C3, C2), coagulation dysfunction (F5, F12, F8), and mitochondrial dysregulation (ND5) contribute to neuroinflammation, oxidative stress, and neuronal damage in both conditions. Severe COVID-19 may accelerate or increase the risk of AD progression in vulnerable individuals.</a:t>
            </a:r>
          </a:p>
          <a:p>
            <a:pPr algn="ctr">
              <a:lnSpc>
                <a:spcPts val="4664"/>
              </a:lnSpc>
            </a:pP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D0A4"/>
        </a:solidFill>
      </p:bgPr>
    </p:bg>
    <p:spTree>
      <p:nvGrpSpPr>
        <p:cNvPr id="1" name=""/>
        <p:cNvGrpSpPr/>
        <p:nvPr/>
      </p:nvGrpSpPr>
      <p:grpSpPr>
        <a:xfrm>
          <a:off x="0" y="0"/>
          <a:ext cx="0" cy="0"/>
          <a:chOff x="0" y="0"/>
          <a:chExt cx="0" cy="0"/>
        </a:xfrm>
      </p:grpSpPr>
      <p:sp>
        <p:nvSpPr>
          <p:cNvPr name="Freeform 2" id="2"/>
          <p:cNvSpPr/>
          <p:nvPr/>
        </p:nvSpPr>
        <p:spPr>
          <a:xfrm flipH="false" flipV="false" rot="-1043986">
            <a:off x="-1673471" y="2023030"/>
            <a:ext cx="8071343" cy="1496219"/>
          </a:xfrm>
          <a:custGeom>
            <a:avLst/>
            <a:gdLst/>
            <a:ahLst/>
            <a:cxnLst/>
            <a:rect r="r" b="b" t="t" l="l"/>
            <a:pathLst>
              <a:path h="1496219" w="8071343">
                <a:moveTo>
                  <a:pt x="0" y="0"/>
                </a:moveTo>
                <a:lnTo>
                  <a:pt x="8071342" y="0"/>
                </a:lnTo>
                <a:lnTo>
                  <a:pt x="8071342" y="1496220"/>
                </a:lnTo>
                <a:lnTo>
                  <a:pt x="0" y="1496220"/>
                </a:lnTo>
                <a:lnTo>
                  <a:pt x="0" y="0"/>
                </a:lnTo>
                <a:close/>
              </a:path>
            </a:pathLst>
          </a:custGeom>
          <a:blipFill>
            <a:blip r:embed="rId2"/>
            <a:stretch>
              <a:fillRect l="-45123" t="0" r="-69803" b="0"/>
            </a:stretch>
          </a:blipFill>
        </p:spPr>
      </p:sp>
      <p:sp>
        <p:nvSpPr>
          <p:cNvPr name="Freeform 3" id="3"/>
          <p:cNvSpPr/>
          <p:nvPr/>
        </p:nvSpPr>
        <p:spPr>
          <a:xfrm flipH="false" flipV="false" rot="0">
            <a:off x="-320967" y="-281202"/>
            <a:ext cx="10709775" cy="3271349"/>
          </a:xfrm>
          <a:custGeom>
            <a:avLst/>
            <a:gdLst/>
            <a:ahLst/>
            <a:cxnLst/>
            <a:rect r="r" b="b" t="t" l="l"/>
            <a:pathLst>
              <a:path h="3271349" w="10709775">
                <a:moveTo>
                  <a:pt x="0" y="0"/>
                </a:moveTo>
                <a:lnTo>
                  <a:pt x="10709775" y="0"/>
                </a:lnTo>
                <a:lnTo>
                  <a:pt x="10709775" y="3271349"/>
                </a:lnTo>
                <a:lnTo>
                  <a:pt x="0" y="32713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97916" y="690462"/>
            <a:ext cx="18190084" cy="9222088"/>
          </a:xfrm>
          <a:custGeom>
            <a:avLst/>
            <a:gdLst/>
            <a:ahLst/>
            <a:cxnLst/>
            <a:rect r="r" b="b" t="t" l="l"/>
            <a:pathLst>
              <a:path h="9222088" w="18190084">
                <a:moveTo>
                  <a:pt x="0" y="0"/>
                </a:moveTo>
                <a:lnTo>
                  <a:pt x="18190084" y="0"/>
                </a:lnTo>
                <a:lnTo>
                  <a:pt x="18190084" y="9222089"/>
                </a:lnTo>
                <a:lnTo>
                  <a:pt x="0" y="9222089"/>
                </a:lnTo>
                <a:lnTo>
                  <a:pt x="0" y="0"/>
                </a:lnTo>
                <a:close/>
              </a:path>
            </a:pathLst>
          </a:custGeom>
          <a:blipFill>
            <a:blip r:embed="rId5">
              <a:extLst>
                <a:ext uri="{96DAC541-7B7A-43D3-8B79-37D633B846F1}">
                  <asvg:svgBlip xmlns:asvg="http://schemas.microsoft.com/office/drawing/2016/SVG/main" r:embed="rId6"/>
                </a:ext>
              </a:extLst>
            </a:blip>
            <a:stretch>
              <a:fillRect l="-9147" t="-28380" r="-8749" b="-96553"/>
            </a:stretch>
          </a:blipFill>
          <a:ln cap="rnd">
            <a:noFill/>
            <a:prstDash val="solid"/>
            <a:round/>
          </a:ln>
        </p:spPr>
      </p:sp>
      <p:sp>
        <p:nvSpPr>
          <p:cNvPr name="Freeform 5" id="5"/>
          <p:cNvSpPr/>
          <p:nvPr/>
        </p:nvSpPr>
        <p:spPr>
          <a:xfrm flipH="false" flipV="false" rot="-3197439">
            <a:off x="88844" y="475492"/>
            <a:ext cx="2507761" cy="1235642"/>
          </a:xfrm>
          <a:custGeom>
            <a:avLst/>
            <a:gdLst/>
            <a:ahLst/>
            <a:cxnLst/>
            <a:rect r="r" b="b" t="t" l="l"/>
            <a:pathLst>
              <a:path h="1235642" w="2507761">
                <a:moveTo>
                  <a:pt x="0" y="0"/>
                </a:moveTo>
                <a:lnTo>
                  <a:pt x="2507761" y="0"/>
                </a:lnTo>
                <a:lnTo>
                  <a:pt x="2507761" y="1235642"/>
                </a:lnTo>
                <a:lnTo>
                  <a:pt x="0" y="12356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174597" y="9033075"/>
            <a:ext cx="1498366" cy="449510"/>
          </a:xfrm>
          <a:custGeom>
            <a:avLst/>
            <a:gdLst/>
            <a:ahLst/>
            <a:cxnLst/>
            <a:rect r="r" b="b" t="t" l="l"/>
            <a:pathLst>
              <a:path h="449510" w="1498366">
                <a:moveTo>
                  <a:pt x="0" y="0"/>
                </a:moveTo>
                <a:lnTo>
                  <a:pt x="1498366" y="0"/>
                </a:lnTo>
                <a:lnTo>
                  <a:pt x="1498366" y="449510"/>
                </a:lnTo>
                <a:lnTo>
                  <a:pt x="0" y="4495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400000">
            <a:off x="16446977" y="8732585"/>
            <a:ext cx="1498366" cy="449510"/>
          </a:xfrm>
          <a:custGeom>
            <a:avLst/>
            <a:gdLst/>
            <a:ahLst/>
            <a:cxnLst/>
            <a:rect r="r" b="b" t="t" l="l"/>
            <a:pathLst>
              <a:path h="449510" w="1498366">
                <a:moveTo>
                  <a:pt x="0" y="0"/>
                </a:moveTo>
                <a:lnTo>
                  <a:pt x="1498366" y="0"/>
                </a:lnTo>
                <a:lnTo>
                  <a:pt x="1498366" y="449510"/>
                </a:lnTo>
                <a:lnTo>
                  <a:pt x="0" y="4495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400000">
            <a:off x="12785044" y="706123"/>
            <a:ext cx="917191" cy="985263"/>
          </a:xfrm>
          <a:custGeom>
            <a:avLst/>
            <a:gdLst/>
            <a:ahLst/>
            <a:cxnLst/>
            <a:rect r="r" b="b" t="t" l="l"/>
            <a:pathLst>
              <a:path h="985263" w="917191">
                <a:moveTo>
                  <a:pt x="0" y="0"/>
                </a:moveTo>
                <a:lnTo>
                  <a:pt x="917191" y="0"/>
                </a:lnTo>
                <a:lnTo>
                  <a:pt x="917191" y="985263"/>
                </a:lnTo>
                <a:lnTo>
                  <a:pt x="0" y="98526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607606" y="2847493"/>
            <a:ext cx="16363799" cy="6185582"/>
          </a:xfrm>
          <a:prstGeom prst="rect">
            <a:avLst/>
          </a:prstGeom>
        </p:spPr>
        <p:txBody>
          <a:bodyPr anchor="t" rtlCol="false" tIns="0" lIns="0" bIns="0" rIns="0">
            <a:spAutoFit/>
          </a:bodyPr>
          <a:lstStyle/>
          <a:p>
            <a:pPr algn="l">
              <a:lnSpc>
                <a:spcPts val="5455"/>
              </a:lnSpc>
            </a:pPr>
            <a:r>
              <a:rPr lang="en-US" sz="4196">
                <a:solidFill>
                  <a:srgbClr val="000001"/>
                </a:solidFill>
                <a:latin typeface="Coco Gothic"/>
                <a:ea typeface="Coco Gothic"/>
                <a:cs typeface="Coco Gothic"/>
                <a:sym typeface="Coco Gothic"/>
              </a:rPr>
              <a:t>Alzheimer's disease is a progressive brain disorder and the leading cause of dementia, affecting memory and cognitive abilities. It deeply impacts patients and their caregivers, highlighting the need for awareness, better care, and advancements in treatment research.  </a:t>
            </a:r>
          </a:p>
          <a:p>
            <a:pPr algn="l">
              <a:lnSpc>
                <a:spcPts val="5455"/>
              </a:lnSpc>
            </a:pPr>
          </a:p>
          <a:p>
            <a:pPr algn="l" marL="0" indent="0" lvl="0">
              <a:lnSpc>
                <a:spcPts val="5455"/>
              </a:lnSpc>
              <a:spcBef>
                <a:spcPct val="0"/>
              </a:spcBef>
            </a:pPr>
            <a:r>
              <a:rPr lang="en-US" sz="4196">
                <a:solidFill>
                  <a:srgbClr val="000001"/>
                </a:solidFill>
                <a:latin typeface="Coco Gothic"/>
                <a:ea typeface="Coco Gothic"/>
                <a:cs typeface="Coco Gothic"/>
                <a:sym typeface="Coco Gothic"/>
              </a:rPr>
              <a:t>COVID-19 is a global pandemic that affects respiratory health, highlighting the need for prevention, vaccination, and international cooperation to protect public health.</a:t>
            </a:r>
          </a:p>
        </p:txBody>
      </p:sp>
      <p:sp>
        <p:nvSpPr>
          <p:cNvPr name="TextBox 10" id="10"/>
          <p:cNvSpPr txBox="true"/>
          <p:nvPr/>
        </p:nvSpPr>
        <p:spPr>
          <a:xfrm rot="0">
            <a:off x="7064583" y="1255905"/>
            <a:ext cx="6553200" cy="972184"/>
          </a:xfrm>
          <a:prstGeom prst="rect">
            <a:avLst/>
          </a:prstGeom>
        </p:spPr>
        <p:txBody>
          <a:bodyPr anchor="t" rtlCol="false" tIns="0" lIns="0" bIns="0" rIns="0">
            <a:spAutoFit/>
          </a:bodyPr>
          <a:lstStyle/>
          <a:p>
            <a:pPr algn="l" marL="0" indent="0" lvl="0">
              <a:lnSpc>
                <a:spcPts val="7479"/>
              </a:lnSpc>
              <a:spcBef>
                <a:spcPct val="0"/>
              </a:spcBef>
            </a:pPr>
            <a:r>
              <a:rPr lang="en-US" sz="6799" spc="-67">
                <a:solidFill>
                  <a:srgbClr val="000001"/>
                </a:solidFill>
                <a:latin typeface="Bobby Jones Soft"/>
                <a:ea typeface="Bobby Jones Soft"/>
                <a:cs typeface="Bobby Jones Soft"/>
                <a:sym typeface="Bobby Jones Soft"/>
              </a:rPr>
              <a:t>INTRODUCTION</a:t>
            </a:r>
          </a:p>
        </p:txBody>
      </p:sp>
      <p:sp>
        <p:nvSpPr>
          <p:cNvPr name="Freeform 11" id="11"/>
          <p:cNvSpPr/>
          <p:nvPr/>
        </p:nvSpPr>
        <p:spPr>
          <a:xfrm flipH="false" flipV="false" rot="0">
            <a:off x="14657743" y="557277"/>
            <a:ext cx="1106106" cy="1100073"/>
          </a:xfrm>
          <a:custGeom>
            <a:avLst/>
            <a:gdLst/>
            <a:ahLst/>
            <a:cxnLst/>
            <a:rect r="r" b="b" t="t" l="l"/>
            <a:pathLst>
              <a:path h="1100073" w="1106106">
                <a:moveTo>
                  <a:pt x="0" y="0"/>
                </a:moveTo>
                <a:lnTo>
                  <a:pt x="1106107" y="0"/>
                </a:lnTo>
                <a:lnTo>
                  <a:pt x="1106107" y="1100073"/>
                </a:lnTo>
                <a:lnTo>
                  <a:pt x="0" y="110007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A7C4A0"/>
        </a:solidFill>
      </p:bgPr>
    </p:bg>
    <p:spTree>
      <p:nvGrpSpPr>
        <p:cNvPr id="1" name=""/>
        <p:cNvGrpSpPr/>
        <p:nvPr/>
      </p:nvGrpSpPr>
      <p:grpSpPr>
        <a:xfrm>
          <a:off x="0" y="0"/>
          <a:ext cx="0" cy="0"/>
          <a:chOff x="0" y="0"/>
          <a:chExt cx="0" cy="0"/>
        </a:xfrm>
      </p:grpSpPr>
      <p:sp>
        <p:nvSpPr>
          <p:cNvPr name="Freeform 2" id="2"/>
          <p:cNvSpPr/>
          <p:nvPr/>
        </p:nvSpPr>
        <p:spPr>
          <a:xfrm flipH="false" flipV="false" rot="0">
            <a:off x="6915150" y="1314450"/>
            <a:ext cx="10629900" cy="8231534"/>
          </a:xfrm>
          <a:custGeom>
            <a:avLst/>
            <a:gdLst/>
            <a:ahLst/>
            <a:cxnLst/>
            <a:rect r="r" b="b" t="t" l="l"/>
            <a:pathLst>
              <a:path h="8231534" w="10629900">
                <a:moveTo>
                  <a:pt x="0" y="0"/>
                </a:moveTo>
                <a:lnTo>
                  <a:pt x="10629900" y="0"/>
                </a:lnTo>
                <a:lnTo>
                  <a:pt x="10629900" y="8231534"/>
                </a:lnTo>
                <a:lnTo>
                  <a:pt x="0" y="8231534"/>
                </a:lnTo>
                <a:lnTo>
                  <a:pt x="0" y="0"/>
                </a:lnTo>
                <a:close/>
              </a:path>
            </a:pathLst>
          </a:custGeom>
          <a:blipFill>
            <a:blip r:embed="rId2">
              <a:alphaModFix amt="80000"/>
              <a:extLst>
                <a:ext uri="{96DAC541-7B7A-43D3-8B79-37D633B846F1}">
                  <asvg:svgBlip xmlns:asvg="http://schemas.microsoft.com/office/drawing/2016/SVG/main" r:embed="rId3"/>
                </a:ext>
              </a:extLst>
            </a:blip>
            <a:stretch>
              <a:fillRect l="-4845" t="-43880" r="-4593" b="-13465"/>
            </a:stretch>
          </a:blipFill>
        </p:spPr>
      </p:sp>
      <p:sp>
        <p:nvSpPr>
          <p:cNvPr name="Freeform 3" id="3"/>
          <p:cNvSpPr/>
          <p:nvPr/>
        </p:nvSpPr>
        <p:spPr>
          <a:xfrm flipH="false" flipV="false" rot="0">
            <a:off x="6629400" y="1028700"/>
            <a:ext cx="10629900" cy="8229497"/>
          </a:xfrm>
          <a:custGeom>
            <a:avLst/>
            <a:gdLst/>
            <a:ahLst/>
            <a:cxnLst/>
            <a:rect r="r" b="b" t="t" l="l"/>
            <a:pathLst>
              <a:path h="8229497" w="10629900">
                <a:moveTo>
                  <a:pt x="0" y="0"/>
                </a:moveTo>
                <a:lnTo>
                  <a:pt x="10629900" y="0"/>
                </a:lnTo>
                <a:lnTo>
                  <a:pt x="10629900" y="8229497"/>
                </a:lnTo>
                <a:lnTo>
                  <a:pt x="0" y="8229497"/>
                </a:lnTo>
                <a:lnTo>
                  <a:pt x="0" y="0"/>
                </a:lnTo>
                <a:close/>
              </a:path>
            </a:pathLst>
          </a:custGeom>
          <a:blipFill>
            <a:blip r:embed="rId4">
              <a:extLst>
                <a:ext uri="{96DAC541-7B7A-43D3-8B79-37D633B846F1}">
                  <asvg:svgBlip xmlns:asvg="http://schemas.microsoft.com/office/drawing/2016/SVG/main" r:embed="rId5"/>
                </a:ext>
              </a:extLst>
            </a:blip>
            <a:stretch>
              <a:fillRect l="-9194" t="-18593" r="-8752" b="-28770"/>
            </a:stretch>
          </a:blipFill>
          <a:ln cap="sq">
            <a:noFill/>
            <a:prstDash val="solid"/>
            <a:miter/>
          </a:ln>
        </p:spPr>
      </p:sp>
      <p:sp>
        <p:nvSpPr>
          <p:cNvPr name="Freeform 4" id="4"/>
          <p:cNvSpPr/>
          <p:nvPr/>
        </p:nvSpPr>
        <p:spPr>
          <a:xfrm flipH="false" flipV="false" rot="0">
            <a:off x="9294756" y="3077679"/>
            <a:ext cx="5321787" cy="4131642"/>
          </a:xfrm>
          <a:custGeom>
            <a:avLst/>
            <a:gdLst/>
            <a:ahLst/>
            <a:cxnLst/>
            <a:rect r="r" b="b" t="t" l="l"/>
            <a:pathLst>
              <a:path h="4131642" w="5321787">
                <a:moveTo>
                  <a:pt x="0" y="0"/>
                </a:moveTo>
                <a:lnTo>
                  <a:pt x="5321787" y="0"/>
                </a:lnTo>
                <a:lnTo>
                  <a:pt x="5321787" y="4131642"/>
                </a:lnTo>
                <a:lnTo>
                  <a:pt x="0" y="41316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5658">
            <a:off x="13368138" y="1859888"/>
            <a:ext cx="1243302" cy="351233"/>
          </a:xfrm>
          <a:custGeom>
            <a:avLst/>
            <a:gdLst/>
            <a:ahLst/>
            <a:cxnLst/>
            <a:rect r="r" b="b" t="t" l="l"/>
            <a:pathLst>
              <a:path h="351233" w="1243302">
                <a:moveTo>
                  <a:pt x="0" y="0"/>
                </a:moveTo>
                <a:lnTo>
                  <a:pt x="1243301" y="0"/>
                </a:lnTo>
                <a:lnTo>
                  <a:pt x="1243301" y="351233"/>
                </a:lnTo>
                <a:lnTo>
                  <a:pt x="0" y="351233"/>
                </a:lnTo>
                <a:lnTo>
                  <a:pt x="0" y="0"/>
                </a:lnTo>
                <a:close/>
              </a:path>
            </a:pathLst>
          </a:custGeom>
          <a:blipFill>
            <a:blip r:embed="rId8"/>
            <a:stretch>
              <a:fillRect l="0" t="0" r="0" b="0"/>
            </a:stretch>
          </a:blipFill>
        </p:spPr>
      </p:sp>
      <p:sp>
        <p:nvSpPr>
          <p:cNvPr name="Freeform 6" id="6"/>
          <p:cNvSpPr/>
          <p:nvPr/>
        </p:nvSpPr>
        <p:spPr>
          <a:xfrm flipH="false" flipV="false" rot="-3177462">
            <a:off x="8542272" y="2389898"/>
            <a:ext cx="1366973" cy="1153228"/>
          </a:xfrm>
          <a:custGeom>
            <a:avLst/>
            <a:gdLst/>
            <a:ahLst/>
            <a:cxnLst/>
            <a:rect r="r" b="b" t="t" l="l"/>
            <a:pathLst>
              <a:path h="1153228" w="1366973">
                <a:moveTo>
                  <a:pt x="0" y="0"/>
                </a:moveTo>
                <a:lnTo>
                  <a:pt x="1366973" y="0"/>
                </a:lnTo>
                <a:lnTo>
                  <a:pt x="1366973" y="1153228"/>
                </a:lnTo>
                <a:lnTo>
                  <a:pt x="0" y="115322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387410" y="6589614"/>
            <a:ext cx="1549468" cy="1586978"/>
          </a:xfrm>
          <a:custGeom>
            <a:avLst/>
            <a:gdLst/>
            <a:ahLst/>
            <a:cxnLst/>
            <a:rect r="r" b="b" t="t" l="l"/>
            <a:pathLst>
              <a:path h="1586978" w="1549468">
                <a:moveTo>
                  <a:pt x="0" y="0"/>
                </a:moveTo>
                <a:lnTo>
                  <a:pt x="1549468" y="0"/>
                </a:lnTo>
                <a:lnTo>
                  <a:pt x="1549468" y="1586979"/>
                </a:lnTo>
                <a:lnTo>
                  <a:pt x="0" y="15869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16630650" y="1425184"/>
            <a:ext cx="247650" cy="2476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3120"/>
                </a:lnSpc>
              </a:pPr>
            </a:p>
          </p:txBody>
        </p:sp>
      </p:grpSp>
      <p:sp>
        <p:nvSpPr>
          <p:cNvPr name="AutoShape 11" id="11"/>
          <p:cNvSpPr/>
          <p:nvPr/>
        </p:nvSpPr>
        <p:spPr>
          <a:xfrm>
            <a:off x="16630650" y="1028700"/>
            <a:ext cx="123825" cy="520309"/>
          </a:xfrm>
          <a:prstGeom prst="line">
            <a:avLst/>
          </a:prstGeom>
          <a:ln cap="flat" w="19050">
            <a:solidFill>
              <a:srgbClr val="000001"/>
            </a:solidFill>
            <a:prstDash val="solid"/>
            <a:headEnd type="none" len="sm" w="sm"/>
            <a:tailEnd type="none" len="sm" w="sm"/>
          </a:ln>
        </p:spPr>
      </p:sp>
      <p:grpSp>
        <p:nvGrpSpPr>
          <p:cNvPr name="Group 12" id="12"/>
          <p:cNvGrpSpPr/>
          <p:nvPr/>
        </p:nvGrpSpPr>
        <p:grpSpPr>
          <a:xfrm rot="0">
            <a:off x="1028700" y="1028700"/>
            <a:ext cx="5429250" cy="7608568"/>
            <a:chOff x="0" y="0"/>
            <a:chExt cx="7239000" cy="10144757"/>
          </a:xfrm>
        </p:grpSpPr>
        <p:sp>
          <p:nvSpPr>
            <p:cNvPr name="TextBox 13" id="13"/>
            <p:cNvSpPr txBox="true"/>
            <p:nvPr/>
          </p:nvSpPr>
          <p:spPr>
            <a:xfrm rot="0">
              <a:off x="0" y="57150"/>
              <a:ext cx="7239000" cy="1688675"/>
            </a:xfrm>
            <a:prstGeom prst="rect">
              <a:avLst/>
            </a:prstGeom>
          </p:spPr>
          <p:txBody>
            <a:bodyPr anchor="t" rtlCol="false" tIns="0" lIns="0" bIns="0" rIns="0">
              <a:spAutoFit/>
            </a:bodyPr>
            <a:lstStyle/>
            <a:p>
              <a:pPr algn="l" marL="0" indent="0" lvl="0">
                <a:lnSpc>
                  <a:spcPts val="9459"/>
                </a:lnSpc>
              </a:pPr>
              <a:r>
                <a:rPr lang="en-US" sz="8599" spc="-85">
                  <a:solidFill>
                    <a:srgbClr val="000001"/>
                  </a:solidFill>
                  <a:latin typeface="Bobby Jones Soft"/>
                  <a:ea typeface="Bobby Jones Soft"/>
                  <a:cs typeface="Bobby Jones Soft"/>
                  <a:sym typeface="Bobby Jones Soft"/>
                </a:rPr>
                <a:t>DISCUSSION</a:t>
              </a:r>
            </a:p>
          </p:txBody>
        </p:sp>
        <p:sp>
          <p:nvSpPr>
            <p:cNvPr name="TextBox 14" id="14"/>
            <p:cNvSpPr txBox="true"/>
            <p:nvPr/>
          </p:nvSpPr>
          <p:spPr>
            <a:xfrm rot="0">
              <a:off x="0" y="2251707"/>
              <a:ext cx="7239000" cy="7893049"/>
            </a:xfrm>
            <a:prstGeom prst="rect">
              <a:avLst/>
            </a:prstGeom>
          </p:spPr>
          <p:txBody>
            <a:bodyPr anchor="t" rtlCol="false" tIns="0" lIns="0" bIns="0" rIns="0">
              <a:spAutoFit/>
            </a:bodyPr>
            <a:lstStyle/>
            <a:p>
              <a:pPr algn="l">
                <a:lnSpc>
                  <a:spcPts val="3900"/>
                </a:lnSpc>
              </a:pPr>
              <a:r>
                <a:rPr lang="en-US" sz="3000" b="true">
                  <a:solidFill>
                    <a:srgbClr val="000001"/>
                  </a:solidFill>
                  <a:latin typeface="Coco Gothic Bold"/>
                  <a:ea typeface="Coco Gothic Bold"/>
                  <a:cs typeface="Coco Gothic Bold"/>
                  <a:sym typeface="Coco Gothic Bold"/>
                </a:rPr>
                <a:t>Genetic Intersection and Implications</a:t>
              </a:r>
            </a:p>
            <a:p>
              <a:pPr algn="l" marL="388633" indent="-194316" lvl="1">
                <a:lnSpc>
                  <a:spcPts val="2340"/>
                </a:lnSpc>
                <a:buFont typeface="Arial"/>
                <a:buChar char="•"/>
              </a:pPr>
              <a:r>
                <a:rPr lang="en-US" sz="1800">
                  <a:solidFill>
                    <a:srgbClr val="000001"/>
                  </a:solidFill>
                  <a:latin typeface="Coco Gothic"/>
                  <a:ea typeface="Coco Gothic"/>
                  <a:cs typeface="Coco Gothic"/>
                  <a:sym typeface="Coco Gothic"/>
                </a:rPr>
                <a:t>Shared genetic factors between SARS-CoV-2 and Alzheimer's Disease (AD): C3, C2, ND5, F5, F12, F8.</a:t>
              </a:r>
            </a:p>
            <a:p>
              <a:pPr algn="l" marL="388633" indent="-194316" lvl="1">
                <a:lnSpc>
                  <a:spcPts val="2340"/>
                </a:lnSpc>
                <a:buFont typeface="Arial"/>
                <a:buChar char="•"/>
              </a:pPr>
              <a:r>
                <a:rPr lang="en-US" sz="1800">
                  <a:solidFill>
                    <a:srgbClr val="000001"/>
                  </a:solidFill>
                  <a:latin typeface="Coco Gothic"/>
                  <a:ea typeface="Coco Gothic"/>
                  <a:cs typeface="Coco Gothic"/>
                  <a:sym typeface="Coco Gothic"/>
                </a:rPr>
                <a:t>Complement system genes (C3, C2): Mediate inflammation and immunity, contributing to neuroinflammation in AD and cytokine storms in SARS-CoV-2.</a:t>
              </a:r>
            </a:p>
            <a:p>
              <a:pPr algn="l" marL="388633" indent="-194316" lvl="1">
                <a:lnSpc>
                  <a:spcPts val="2340"/>
                </a:lnSpc>
                <a:buFont typeface="Arial"/>
                <a:buChar char="•"/>
              </a:pPr>
              <a:r>
                <a:rPr lang="en-US" sz="1800">
                  <a:solidFill>
                    <a:srgbClr val="000001"/>
                  </a:solidFill>
                  <a:latin typeface="Coco Gothic"/>
                  <a:ea typeface="Coco Gothic"/>
                  <a:cs typeface="Coco Gothic"/>
                  <a:sym typeface="Coco Gothic"/>
                </a:rPr>
                <a:t>Mitochondrial dysfunction (ND5): Links oxidative stress and energy deficits in both diseases.</a:t>
              </a:r>
            </a:p>
            <a:p>
              <a:pPr algn="l" marL="388633" indent="-194316" lvl="1">
                <a:lnSpc>
                  <a:spcPts val="2340"/>
                </a:lnSpc>
                <a:buFont typeface="Arial"/>
                <a:buChar char="•"/>
              </a:pPr>
              <a:r>
                <a:rPr lang="en-US" sz="1800">
                  <a:solidFill>
                    <a:srgbClr val="000001"/>
                  </a:solidFill>
                  <a:latin typeface="Coco Gothic"/>
                  <a:ea typeface="Coco Gothic"/>
                  <a:cs typeface="Coco Gothic"/>
                  <a:sym typeface="Coco Gothic"/>
                </a:rPr>
                <a:t>Coagulation-related genes (F5, F12, F8): Indicate shared vascular dysfunction and thrombotic complications.</a:t>
              </a:r>
            </a:p>
            <a:p>
              <a:pPr algn="l" marL="388633" indent="-194316" lvl="1">
                <a:lnSpc>
                  <a:spcPts val="2340"/>
                </a:lnSpc>
                <a:buFont typeface="Arial"/>
                <a:buChar char="•"/>
              </a:pPr>
              <a:r>
                <a:rPr lang="en-US" sz="1800">
                  <a:solidFill>
                    <a:srgbClr val="000001"/>
                  </a:solidFill>
                  <a:latin typeface="Coco Gothic"/>
                  <a:ea typeface="Coco Gothic"/>
                  <a:cs typeface="Coco Gothic"/>
                  <a:sym typeface="Coco Gothic"/>
                </a:rPr>
                <a:t>SARS-CoV-2-induced inflammation may accelerate neurodegenerative processes.</a:t>
              </a:r>
            </a:p>
            <a:p>
              <a:pPr algn="l" marL="0" indent="0" lvl="0">
                <a:lnSpc>
                  <a:spcPts val="3900"/>
                </a:lnSpc>
                <a:spcBef>
                  <a:spcPct val="0"/>
                </a:spcBef>
              </a:pPr>
            </a:p>
          </p:txBody>
        </p:sp>
      </p:gr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A7C4A0"/>
        </a:solidFill>
      </p:bgPr>
    </p:bg>
    <p:spTree>
      <p:nvGrpSpPr>
        <p:cNvPr id="1" name=""/>
        <p:cNvGrpSpPr/>
        <p:nvPr/>
      </p:nvGrpSpPr>
      <p:grpSpPr>
        <a:xfrm>
          <a:off x="0" y="0"/>
          <a:ext cx="0" cy="0"/>
          <a:chOff x="0" y="0"/>
          <a:chExt cx="0" cy="0"/>
        </a:xfrm>
      </p:grpSpPr>
      <p:sp>
        <p:nvSpPr>
          <p:cNvPr name="Freeform 2" id="2"/>
          <p:cNvSpPr/>
          <p:nvPr/>
        </p:nvSpPr>
        <p:spPr>
          <a:xfrm flipH="false" flipV="false" rot="0">
            <a:off x="1152525" y="747815"/>
            <a:ext cx="5029200" cy="8227695"/>
          </a:xfrm>
          <a:custGeom>
            <a:avLst/>
            <a:gdLst/>
            <a:ahLst/>
            <a:cxnLst/>
            <a:rect r="r" b="b" t="t" l="l"/>
            <a:pathLst>
              <a:path h="8227695" w="5029200">
                <a:moveTo>
                  <a:pt x="0" y="0"/>
                </a:moveTo>
                <a:lnTo>
                  <a:pt x="5029200" y="0"/>
                </a:lnTo>
                <a:lnTo>
                  <a:pt x="5029200" y="8227695"/>
                </a:lnTo>
                <a:lnTo>
                  <a:pt x="0" y="8227695"/>
                </a:lnTo>
                <a:lnTo>
                  <a:pt x="0" y="0"/>
                </a:lnTo>
                <a:close/>
              </a:path>
            </a:pathLst>
          </a:custGeom>
          <a:blipFill>
            <a:blip r:embed="rId2">
              <a:alphaModFix amt="80000"/>
              <a:extLst>
                <a:ext uri="{96DAC541-7B7A-43D3-8B79-37D633B846F1}">
                  <asvg:svgBlip xmlns:asvg="http://schemas.microsoft.com/office/drawing/2016/SVG/main" r:embed="rId3"/>
                </a:ext>
              </a:extLst>
            </a:blip>
            <a:stretch>
              <a:fillRect l="-99521" t="-30154" r="-31953" b="-27374"/>
            </a:stretch>
          </a:blipFill>
          <a:ln cap="sq">
            <a:noFill/>
            <a:prstDash val="solid"/>
            <a:miter/>
          </a:ln>
        </p:spPr>
      </p:sp>
      <p:sp>
        <p:nvSpPr>
          <p:cNvPr name="Freeform 3" id="3"/>
          <p:cNvSpPr/>
          <p:nvPr/>
        </p:nvSpPr>
        <p:spPr>
          <a:xfrm flipH="false" flipV="false" rot="0">
            <a:off x="1028700" y="1028700"/>
            <a:ext cx="5029200" cy="8229130"/>
          </a:xfrm>
          <a:custGeom>
            <a:avLst/>
            <a:gdLst/>
            <a:ahLst/>
            <a:cxnLst/>
            <a:rect r="r" b="b" t="t" l="l"/>
            <a:pathLst>
              <a:path h="8229130" w="5029200">
                <a:moveTo>
                  <a:pt x="0" y="0"/>
                </a:moveTo>
                <a:lnTo>
                  <a:pt x="5029200" y="0"/>
                </a:lnTo>
                <a:lnTo>
                  <a:pt x="5029200" y="8229130"/>
                </a:lnTo>
                <a:lnTo>
                  <a:pt x="0" y="8229130"/>
                </a:lnTo>
                <a:lnTo>
                  <a:pt x="0" y="0"/>
                </a:lnTo>
                <a:close/>
              </a:path>
            </a:pathLst>
          </a:custGeom>
          <a:blipFill>
            <a:blip r:embed="rId4">
              <a:extLst>
                <a:ext uri="{96DAC541-7B7A-43D3-8B79-37D633B846F1}">
                  <asvg:svgBlip xmlns:asvg="http://schemas.microsoft.com/office/drawing/2016/SVG/main" r:embed="rId5"/>
                </a:ext>
              </a:extLst>
            </a:blip>
            <a:stretch>
              <a:fillRect l="-20520" t="-23052" r="-239625" b="-89845"/>
            </a:stretch>
          </a:blipFill>
          <a:ln cap="sq">
            <a:noFill/>
            <a:prstDash val="solid"/>
            <a:miter/>
          </a:ln>
        </p:spPr>
      </p:sp>
      <p:sp>
        <p:nvSpPr>
          <p:cNvPr name="Freeform 4" id="4"/>
          <p:cNvSpPr/>
          <p:nvPr/>
        </p:nvSpPr>
        <p:spPr>
          <a:xfrm flipH="false" flipV="false" rot="0">
            <a:off x="6915150" y="1314450"/>
            <a:ext cx="10629900" cy="8231534"/>
          </a:xfrm>
          <a:custGeom>
            <a:avLst/>
            <a:gdLst/>
            <a:ahLst/>
            <a:cxnLst/>
            <a:rect r="r" b="b" t="t" l="l"/>
            <a:pathLst>
              <a:path h="8231534" w="10629900">
                <a:moveTo>
                  <a:pt x="0" y="0"/>
                </a:moveTo>
                <a:lnTo>
                  <a:pt x="10629900" y="0"/>
                </a:lnTo>
                <a:lnTo>
                  <a:pt x="10629900" y="8231534"/>
                </a:lnTo>
                <a:lnTo>
                  <a:pt x="0" y="8231534"/>
                </a:lnTo>
                <a:lnTo>
                  <a:pt x="0" y="0"/>
                </a:lnTo>
                <a:close/>
              </a:path>
            </a:pathLst>
          </a:custGeom>
          <a:blipFill>
            <a:blip r:embed="rId2">
              <a:alphaModFix amt="80000"/>
              <a:extLst>
                <a:ext uri="{96DAC541-7B7A-43D3-8B79-37D633B846F1}">
                  <asvg:svgBlip xmlns:asvg="http://schemas.microsoft.com/office/drawing/2016/SVG/main" r:embed="rId3"/>
                </a:ext>
              </a:extLst>
            </a:blip>
            <a:stretch>
              <a:fillRect l="-5023" t="-32865" r="-4415" b="-24479"/>
            </a:stretch>
          </a:blipFill>
          <a:ln cap="sq">
            <a:noFill/>
            <a:prstDash val="solid"/>
            <a:miter/>
          </a:ln>
        </p:spPr>
      </p:sp>
      <p:sp>
        <p:nvSpPr>
          <p:cNvPr name="Freeform 5" id="5"/>
          <p:cNvSpPr/>
          <p:nvPr/>
        </p:nvSpPr>
        <p:spPr>
          <a:xfrm flipH="false" flipV="false" rot="0">
            <a:off x="8072436" y="2771140"/>
            <a:ext cx="3037308" cy="2358055"/>
          </a:xfrm>
          <a:custGeom>
            <a:avLst/>
            <a:gdLst/>
            <a:ahLst/>
            <a:cxnLst/>
            <a:rect r="r" b="b" t="t" l="l"/>
            <a:pathLst>
              <a:path h="2358055" w="3037308">
                <a:moveTo>
                  <a:pt x="0" y="0"/>
                </a:moveTo>
                <a:lnTo>
                  <a:pt x="3037308" y="0"/>
                </a:lnTo>
                <a:lnTo>
                  <a:pt x="3037308" y="2358055"/>
                </a:lnTo>
                <a:lnTo>
                  <a:pt x="0" y="23580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0">
            <a:off x="12954000" y="3810000"/>
            <a:ext cx="3429000" cy="2044931"/>
          </a:xfrm>
          <a:custGeom>
            <a:avLst/>
            <a:gdLst/>
            <a:ahLst/>
            <a:cxnLst/>
            <a:rect r="r" b="b" t="t" l="l"/>
            <a:pathLst>
              <a:path h="2044931" w="3429000">
                <a:moveTo>
                  <a:pt x="0" y="0"/>
                </a:moveTo>
                <a:lnTo>
                  <a:pt x="3429000" y="0"/>
                </a:lnTo>
                <a:lnTo>
                  <a:pt x="3429000" y="2044931"/>
                </a:lnTo>
                <a:lnTo>
                  <a:pt x="0" y="20449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285656" y="6849410"/>
            <a:ext cx="3317387" cy="1984401"/>
          </a:xfrm>
          <a:custGeom>
            <a:avLst/>
            <a:gdLst/>
            <a:ahLst/>
            <a:cxnLst/>
            <a:rect r="r" b="b" t="t" l="l"/>
            <a:pathLst>
              <a:path h="1984401" w="3317387">
                <a:moveTo>
                  <a:pt x="0" y="0"/>
                </a:moveTo>
                <a:lnTo>
                  <a:pt x="3317388" y="0"/>
                </a:lnTo>
                <a:lnTo>
                  <a:pt x="3317388" y="1984401"/>
                </a:lnTo>
                <a:lnTo>
                  <a:pt x="0" y="19844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8" id="8"/>
          <p:cNvSpPr/>
          <p:nvPr/>
        </p:nvSpPr>
        <p:spPr>
          <a:xfrm flipV="true">
            <a:off x="9201150" y="7124700"/>
            <a:ext cx="1596792" cy="190500"/>
          </a:xfrm>
          <a:prstGeom prst="line">
            <a:avLst/>
          </a:prstGeom>
          <a:ln cap="flat" w="19050">
            <a:solidFill>
              <a:srgbClr val="000001"/>
            </a:solidFill>
            <a:prstDash val="solid"/>
            <a:headEnd type="none" len="sm" w="sm"/>
            <a:tailEnd type="oval" len="lg" w="lg"/>
          </a:ln>
        </p:spPr>
      </p:sp>
      <p:sp>
        <p:nvSpPr>
          <p:cNvPr name="AutoShape 9" id="9"/>
          <p:cNvSpPr/>
          <p:nvPr/>
        </p:nvSpPr>
        <p:spPr>
          <a:xfrm flipV="true">
            <a:off x="8484732" y="3756452"/>
            <a:ext cx="94169" cy="1758523"/>
          </a:xfrm>
          <a:prstGeom prst="line">
            <a:avLst/>
          </a:prstGeom>
          <a:ln cap="flat" w="19050">
            <a:solidFill>
              <a:srgbClr val="000001"/>
            </a:solidFill>
            <a:prstDash val="solid"/>
            <a:headEnd type="none" len="sm" w="sm"/>
            <a:tailEnd type="oval" len="lg" w="lg"/>
          </a:ln>
        </p:spPr>
      </p:sp>
      <p:sp>
        <p:nvSpPr>
          <p:cNvPr name="AutoShape 10" id="10"/>
          <p:cNvSpPr/>
          <p:nvPr/>
        </p:nvSpPr>
        <p:spPr>
          <a:xfrm>
            <a:off x="13593172" y="3676650"/>
            <a:ext cx="1541288" cy="273518"/>
          </a:xfrm>
          <a:prstGeom prst="line">
            <a:avLst/>
          </a:prstGeom>
          <a:ln cap="flat" w="19050">
            <a:solidFill>
              <a:srgbClr val="000001"/>
            </a:solidFill>
            <a:prstDash val="solid"/>
            <a:headEnd type="none" len="sm" w="sm"/>
            <a:tailEnd type="oval" len="lg" w="lg"/>
          </a:ln>
        </p:spPr>
      </p:sp>
      <p:sp>
        <p:nvSpPr>
          <p:cNvPr name="Freeform 11" id="11"/>
          <p:cNvSpPr/>
          <p:nvPr/>
        </p:nvSpPr>
        <p:spPr>
          <a:xfrm flipH="false" flipV="false" rot="-3691492">
            <a:off x="15536817" y="7679354"/>
            <a:ext cx="911317" cy="593184"/>
          </a:xfrm>
          <a:custGeom>
            <a:avLst/>
            <a:gdLst/>
            <a:ahLst/>
            <a:cxnLst/>
            <a:rect r="r" b="b" t="t" l="l"/>
            <a:pathLst>
              <a:path h="593184" w="911317">
                <a:moveTo>
                  <a:pt x="0" y="0"/>
                </a:moveTo>
                <a:lnTo>
                  <a:pt x="911316" y="0"/>
                </a:lnTo>
                <a:lnTo>
                  <a:pt x="911316" y="593185"/>
                </a:lnTo>
                <a:lnTo>
                  <a:pt x="0" y="59318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2" id="12"/>
          <p:cNvSpPr/>
          <p:nvPr/>
        </p:nvSpPr>
        <p:spPr>
          <a:xfrm flipH="false" flipV="false" rot="260776">
            <a:off x="11195167" y="803945"/>
            <a:ext cx="1498366" cy="449510"/>
          </a:xfrm>
          <a:custGeom>
            <a:avLst/>
            <a:gdLst/>
            <a:ahLst/>
            <a:cxnLst/>
            <a:rect r="r" b="b" t="t" l="l"/>
            <a:pathLst>
              <a:path h="449510" w="1498366">
                <a:moveTo>
                  <a:pt x="0" y="0"/>
                </a:moveTo>
                <a:lnTo>
                  <a:pt x="1498366" y="0"/>
                </a:lnTo>
                <a:lnTo>
                  <a:pt x="1498366" y="449510"/>
                </a:lnTo>
                <a:lnTo>
                  <a:pt x="0" y="449510"/>
                </a:lnTo>
                <a:lnTo>
                  <a:pt x="0" y="0"/>
                </a:lnTo>
                <a:close/>
              </a:path>
            </a:pathLst>
          </a:custGeom>
          <a:blipFill>
            <a:blip r:embed="rId14">
              <a:alphaModFix amt="60000"/>
              <a:extLst>
                <a:ext uri="{96DAC541-7B7A-43D3-8B79-37D633B846F1}">
                  <asvg:svgBlip xmlns:asvg="http://schemas.microsoft.com/office/drawing/2016/SVG/main" r:embed="rId15"/>
                </a:ext>
              </a:extLst>
            </a:blip>
            <a:stretch>
              <a:fillRect l="0" t="0" r="0" b="0"/>
            </a:stretch>
          </a:blipFill>
          <a:ln cap="sq">
            <a:noFill/>
            <a:prstDash val="solid"/>
            <a:miter/>
          </a:ln>
        </p:spPr>
      </p:sp>
      <p:grpSp>
        <p:nvGrpSpPr>
          <p:cNvPr name="Group 13" id="13"/>
          <p:cNvGrpSpPr/>
          <p:nvPr/>
        </p:nvGrpSpPr>
        <p:grpSpPr>
          <a:xfrm rot="0">
            <a:off x="3419475" y="1409700"/>
            <a:ext cx="247650" cy="2476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3120"/>
                </a:lnSpc>
              </a:pPr>
            </a:p>
          </p:txBody>
        </p:sp>
      </p:grpSp>
      <p:sp>
        <p:nvSpPr>
          <p:cNvPr name="AutoShape 16" id="16"/>
          <p:cNvSpPr/>
          <p:nvPr/>
        </p:nvSpPr>
        <p:spPr>
          <a:xfrm>
            <a:off x="3543300" y="1028700"/>
            <a:ext cx="53497" cy="393498"/>
          </a:xfrm>
          <a:prstGeom prst="line">
            <a:avLst/>
          </a:prstGeom>
          <a:ln cap="flat" w="19050">
            <a:solidFill>
              <a:srgbClr val="000001"/>
            </a:solidFill>
            <a:prstDash val="solid"/>
            <a:headEnd type="none" len="sm" w="sm"/>
            <a:tailEnd type="none" len="sm" w="sm"/>
          </a:ln>
        </p:spPr>
      </p:sp>
      <p:sp>
        <p:nvSpPr>
          <p:cNvPr name="Freeform 17" id="17"/>
          <p:cNvSpPr/>
          <p:nvPr/>
        </p:nvSpPr>
        <p:spPr>
          <a:xfrm flipH="false" flipV="false" rot="0">
            <a:off x="7713957" y="2413000"/>
            <a:ext cx="9032286" cy="6724844"/>
          </a:xfrm>
          <a:custGeom>
            <a:avLst/>
            <a:gdLst/>
            <a:ahLst/>
            <a:cxnLst/>
            <a:rect r="r" b="b" t="t" l="l"/>
            <a:pathLst>
              <a:path h="6724844" w="9032286">
                <a:moveTo>
                  <a:pt x="0" y="0"/>
                </a:moveTo>
                <a:lnTo>
                  <a:pt x="9032286" y="0"/>
                </a:lnTo>
                <a:lnTo>
                  <a:pt x="9032286" y="6724844"/>
                </a:lnTo>
                <a:lnTo>
                  <a:pt x="0" y="6724844"/>
                </a:lnTo>
                <a:lnTo>
                  <a:pt x="0" y="0"/>
                </a:lnTo>
                <a:close/>
              </a:path>
            </a:pathLst>
          </a:custGeom>
          <a:blipFill>
            <a:blip r:embed="rId16"/>
            <a:stretch>
              <a:fillRect l="0" t="0" r="0" b="0"/>
            </a:stretch>
          </a:blipFill>
        </p:spPr>
      </p:sp>
      <p:sp>
        <p:nvSpPr>
          <p:cNvPr name="TextBox 18" id="18"/>
          <p:cNvSpPr txBox="true"/>
          <p:nvPr/>
        </p:nvSpPr>
        <p:spPr>
          <a:xfrm rot="0">
            <a:off x="628230" y="2573587"/>
            <a:ext cx="5429670" cy="7291070"/>
          </a:xfrm>
          <a:prstGeom prst="rect">
            <a:avLst/>
          </a:prstGeom>
        </p:spPr>
        <p:txBody>
          <a:bodyPr anchor="t" rtlCol="false" tIns="0" lIns="0" bIns="0" rIns="0">
            <a:spAutoFit/>
          </a:bodyPr>
          <a:lstStyle/>
          <a:p>
            <a:pPr algn="ctr" marL="604528" indent="-302264" lvl="1">
              <a:lnSpc>
                <a:spcPts val="3640"/>
              </a:lnSpc>
              <a:spcBef>
                <a:spcPct val="0"/>
              </a:spcBef>
              <a:buFont typeface="Arial"/>
              <a:buChar char="•"/>
            </a:pPr>
            <a:r>
              <a:rPr lang="en-US" b="true" sz="2800">
                <a:solidFill>
                  <a:srgbClr val="000001"/>
                </a:solidFill>
                <a:latin typeface="Coco Gothic Bold"/>
                <a:ea typeface="Coco Gothic Bold"/>
                <a:cs typeface="Coco Gothic Bold"/>
                <a:sym typeface="Coco Gothic Bold"/>
              </a:rPr>
              <a:t>Comp</a:t>
            </a:r>
            <a:r>
              <a:rPr lang="en-US" b="true" sz="2800" strike="noStrike" u="none">
                <a:solidFill>
                  <a:srgbClr val="000001"/>
                </a:solidFill>
                <a:latin typeface="Coco Gothic Bold"/>
                <a:ea typeface="Coco Gothic Bold"/>
                <a:cs typeface="Coco Gothic Bold"/>
                <a:sym typeface="Coco Gothic Bold"/>
              </a:rPr>
              <a:t>lement and Coagulation Cascades (hsa04610): Links immune dysregulation to systemic and neural damage.</a:t>
            </a:r>
          </a:p>
          <a:p>
            <a:pPr algn="ctr" marL="604528" indent="-302264" lvl="1">
              <a:lnSpc>
                <a:spcPts val="3640"/>
              </a:lnSpc>
              <a:spcBef>
                <a:spcPct val="0"/>
              </a:spcBef>
              <a:buFont typeface="Arial"/>
              <a:buChar char="•"/>
            </a:pPr>
            <a:r>
              <a:rPr lang="en-US" b="true" sz="2800" strike="noStrike" u="none">
                <a:solidFill>
                  <a:srgbClr val="000001"/>
                </a:solidFill>
                <a:latin typeface="Coco Gothic Bold"/>
                <a:ea typeface="Coco Gothic Bold"/>
                <a:cs typeface="Coco Gothic Bold"/>
                <a:sym typeface="Coco Gothic Bold"/>
              </a:rPr>
              <a:t>Mitochondrial dysfunction (ND5): Connects viral infections to neurodegeneration.</a:t>
            </a:r>
          </a:p>
          <a:p>
            <a:pPr algn="ctr" marL="604528" indent="-302264" lvl="1">
              <a:lnSpc>
                <a:spcPts val="3640"/>
              </a:lnSpc>
              <a:spcBef>
                <a:spcPct val="0"/>
              </a:spcBef>
              <a:buFont typeface="Arial"/>
              <a:buChar char="•"/>
            </a:pPr>
            <a:r>
              <a:rPr lang="en-US" b="true" sz="2800" strike="noStrike" u="none">
                <a:solidFill>
                  <a:srgbClr val="000001"/>
                </a:solidFill>
                <a:latin typeface="Coco Gothic Bold"/>
                <a:ea typeface="Coco Gothic Bold"/>
                <a:cs typeface="Coco Gothic Bold"/>
                <a:sym typeface="Coco Gothic Bold"/>
              </a:rPr>
              <a:t>Coronavirus Disease Pathway (hsa05171): Shows viral-mediated immune activation driving neuroinflammatory pathways.</a:t>
            </a:r>
          </a:p>
          <a:p>
            <a:pPr algn="ctr" marL="0" indent="0" lvl="0">
              <a:lnSpc>
                <a:spcPts val="3250"/>
              </a:lnSpc>
              <a:spcBef>
                <a:spcPct val="0"/>
              </a:spcBef>
            </a:pPr>
          </a:p>
        </p:txBody>
      </p:sp>
      <p:grpSp>
        <p:nvGrpSpPr>
          <p:cNvPr name="Group 19" id="19"/>
          <p:cNvGrpSpPr/>
          <p:nvPr/>
        </p:nvGrpSpPr>
        <p:grpSpPr>
          <a:xfrm rot="0">
            <a:off x="1600200" y="122555"/>
            <a:ext cx="3886200" cy="3069590"/>
            <a:chOff x="0" y="0"/>
            <a:chExt cx="5181600" cy="4092787"/>
          </a:xfrm>
        </p:grpSpPr>
        <p:sp>
          <p:nvSpPr>
            <p:cNvPr name="TextBox 20" id="20"/>
            <p:cNvSpPr txBox="true"/>
            <p:nvPr/>
          </p:nvSpPr>
          <p:spPr>
            <a:xfrm rot="0">
              <a:off x="0" y="38100"/>
              <a:ext cx="5181600" cy="2945553"/>
            </a:xfrm>
            <a:prstGeom prst="rect">
              <a:avLst/>
            </a:prstGeom>
          </p:spPr>
          <p:txBody>
            <a:bodyPr anchor="t" rtlCol="false" tIns="0" lIns="0" bIns="0" rIns="0">
              <a:spAutoFit/>
            </a:bodyPr>
            <a:lstStyle/>
            <a:p>
              <a:pPr algn="ctr" marL="0" indent="0" lvl="0">
                <a:lnSpc>
                  <a:spcPts val="5719"/>
                </a:lnSpc>
                <a:spcBef>
                  <a:spcPct val="0"/>
                </a:spcBef>
              </a:pPr>
              <a:r>
                <a:rPr lang="en-US" sz="5199" spc="-51">
                  <a:solidFill>
                    <a:srgbClr val="000001"/>
                  </a:solidFill>
                  <a:latin typeface="Bobby Jones Soft"/>
                  <a:ea typeface="Bobby Jones Soft"/>
                  <a:cs typeface="Bobby Jones Soft"/>
                  <a:sym typeface="Bobby Jones Soft"/>
                </a:rPr>
                <a:t>PATHWAY ENRICHMENT INSIGHTS</a:t>
              </a:r>
            </a:p>
          </p:txBody>
        </p:sp>
        <p:sp>
          <p:nvSpPr>
            <p:cNvPr name="TextBox 21" id="21"/>
            <p:cNvSpPr txBox="true"/>
            <p:nvPr/>
          </p:nvSpPr>
          <p:spPr>
            <a:xfrm rot="0">
              <a:off x="0" y="3473450"/>
              <a:ext cx="5181600" cy="619337"/>
            </a:xfrm>
            <a:prstGeom prst="rect">
              <a:avLst/>
            </a:prstGeom>
          </p:spPr>
          <p:txBody>
            <a:bodyPr anchor="t" rtlCol="false" tIns="0" lIns="0" bIns="0" rIns="0">
              <a:spAutoFit/>
            </a:bodyPr>
            <a:lstStyle/>
            <a:p>
              <a:pPr algn="ctr" marL="0" indent="0" lvl="0">
                <a:lnSpc>
                  <a:spcPts val="3520"/>
                </a:lnSpc>
                <a:spcBef>
                  <a:spcPct val="0"/>
                </a:spcBef>
              </a:pPr>
            </a:p>
          </p:txBody>
        </p:sp>
      </p:grpSp>
      <p:sp>
        <p:nvSpPr>
          <p:cNvPr name="TextBox 22" id="22"/>
          <p:cNvSpPr txBox="true"/>
          <p:nvPr/>
        </p:nvSpPr>
        <p:spPr>
          <a:xfrm rot="0">
            <a:off x="9866709" y="1600200"/>
            <a:ext cx="4155281" cy="812800"/>
          </a:xfrm>
          <a:prstGeom prst="rect">
            <a:avLst/>
          </a:prstGeom>
        </p:spPr>
        <p:txBody>
          <a:bodyPr anchor="t" rtlCol="false" tIns="0" lIns="0" bIns="0" rIns="0">
            <a:spAutoFit/>
          </a:bodyPr>
          <a:lstStyle/>
          <a:p>
            <a:pPr algn="ctr">
              <a:lnSpc>
                <a:spcPts val="6499"/>
              </a:lnSpc>
              <a:spcBef>
                <a:spcPct val="0"/>
              </a:spcBef>
            </a:pPr>
            <a:r>
              <a:rPr lang="en-US" sz="4999">
                <a:solidFill>
                  <a:srgbClr val="000001"/>
                </a:solidFill>
                <a:latin typeface="Bobby Jones Soft"/>
                <a:ea typeface="Bobby Jones Soft"/>
                <a:cs typeface="Bobby Jones Soft"/>
                <a:sym typeface="Bobby Jones Soft"/>
              </a:rPr>
              <a:t>KEGG Pathways</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A7C4A0"/>
        </a:solidFill>
      </p:bgPr>
    </p:bg>
    <p:spTree>
      <p:nvGrpSpPr>
        <p:cNvPr id="1" name=""/>
        <p:cNvGrpSpPr/>
        <p:nvPr/>
      </p:nvGrpSpPr>
      <p:grpSpPr>
        <a:xfrm>
          <a:off x="0" y="0"/>
          <a:ext cx="0" cy="0"/>
          <a:chOff x="0" y="0"/>
          <a:chExt cx="0" cy="0"/>
        </a:xfrm>
      </p:grpSpPr>
      <p:sp>
        <p:nvSpPr>
          <p:cNvPr name="Freeform 2" id="2"/>
          <p:cNvSpPr/>
          <p:nvPr/>
        </p:nvSpPr>
        <p:spPr>
          <a:xfrm flipH="false" flipV="false" rot="0">
            <a:off x="6915150" y="1314450"/>
            <a:ext cx="10629900" cy="8231534"/>
          </a:xfrm>
          <a:custGeom>
            <a:avLst/>
            <a:gdLst/>
            <a:ahLst/>
            <a:cxnLst/>
            <a:rect r="r" b="b" t="t" l="l"/>
            <a:pathLst>
              <a:path h="8231534" w="10629900">
                <a:moveTo>
                  <a:pt x="0" y="0"/>
                </a:moveTo>
                <a:lnTo>
                  <a:pt x="10629900" y="0"/>
                </a:lnTo>
                <a:lnTo>
                  <a:pt x="10629900" y="8231534"/>
                </a:lnTo>
                <a:lnTo>
                  <a:pt x="0" y="8231534"/>
                </a:lnTo>
                <a:lnTo>
                  <a:pt x="0" y="0"/>
                </a:lnTo>
                <a:close/>
              </a:path>
            </a:pathLst>
          </a:custGeom>
          <a:blipFill>
            <a:blip r:embed="rId2">
              <a:alphaModFix amt="80000"/>
              <a:extLst>
                <a:ext uri="{96DAC541-7B7A-43D3-8B79-37D633B846F1}">
                  <asvg:svgBlip xmlns:asvg="http://schemas.microsoft.com/office/drawing/2016/SVG/main" r:embed="rId3"/>
                </a:ext>
              </a:extLst>
            </a:blip>
            <a:stretch>
              <a:fillRect l="-4845" t="-43880" r="-4593" b="-13465"/>
            </a:stretch>
          </a:blipFill>
        </p:spPr>
      </p:sp>
      <p:sp>
        <p:nvSpPr>
          <p:cNvPr name="AutoShape 3" id="3"/>
          <p:cNvSpPr/>
          <p:nvPr/>
        </p:nvSpPr>
        <p:spPr>
          <a:xfrm flipH="true" flipV="true">
            <a:off x="9811217" y="7085787"/>
            <a:ext cx="2321786" cy="482778"/>
          </a:xfrm>
          <a:prstGeom prst="line">
            <a:avLst/>
          </a:prstGeom>
          <a:ln cap="flat" w="19050">
            <a:solidFill>
              <a:srgbClr val="000001"/>
            </a:solidFill>
            <a:prstDash val="solid"/>
            <a:headEnd type="none" len="sm" w="sm"/>
            <a:tailEnd type="triangle" len="med" w="lg"/>
          </a:ln>
        </p:spPr>
      </p:sp>
      <p:sp>
        <p:nvSpPr>
          <p:cNvPr name="AutoShape 4" id="4"/>
          <p:cNvSpPr/>
          <p:nvPr/>
        </p:nvSpPr>
        <p:spPr>
          <a:xfrm>
            <a:off x="12043922" y="4021592"/>
            <a:ext cx="1567137" cy="343065"/>
          </a:xfrm>
          <a:prstGeom prst="line">
            <a:avLst/>
          </a:prstGeom>
          <a:ln cap="flat" w="19050">
            <a:solidFill>
              <a:srgbClr val="000001"/>
            </a:solidFill>
            <a:prstDash val="solid"/>
            <a:headEnd type="none" len="sm" w="sm"/>
            <a:tailEnd type="triangle" len="med" w="lg"/>
          </a:ln>
        </p:spPr>
      </p:sp>
      <p:sp>
        <p:nvSpPr>
          <p:cNvPr name="Freeform 5" id="5"/>
          <p:cNvSpPr/>
          <p:nvPr/>
        </p:nvSpPr>
        <p:spPr>
          <a:xfrm flipH="false" flipV="false" rot="-1325823">
            <a:off x="13735766" y="4991111"/>
            <a:ext cx="408060" cy="405834"/>
          </a:xfrm>
          <a:custGeom>
            <a:avLst/>
            <a:gdLst/>
            <a:ahLst/>
            <a:cxnLst/>
            <a:rect r="r" b="b" t="t" l="l"/>
            <a:pathLst>
              <a:path h="405834" w="408060">
                <a:moveTo>
                  <a:pt x="0" y="0"/>
                </a:moveTo>
                <a:lnTo>
                  <a:pt x="408060" y="0"/>
                </a:lnTo>
                <a:lnTo>
                  <a:pt x="408060" y="405834"/>
                </a:lnTo>
                <a:lnTo>
                  <a:pt x="0" y="4058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6" id="6"/>
          <p:cNvSpPr/>
          <p:nvPr/>
        </p:nvSpPr>
        <p:spPr>
          <a:xfrm flipH="true">
            <a:off x="8334634" y="4514464"/>
            <a:ext cx="653512" cy="1572067"/>
          </a:xfrm>
          <a:prstGeom prst="line">
            <a:avLst/>
          </a:prstGeom>
          <a:ln cap="flat" w="19050">
            <a:solidFill>
              <a:srgbClr val="000001"/>
            </a:solidFill>
            <a:prstDash val="solid"/>
            <a:headEnd type="triangle" len="med" w="lg"/>
            <a:tailEnd type="none" len="sm" w="sm"/>
          </a:ln>
        </p:spPr>
      </p:sp>
      <p:grpSp>
        <p:nvGrpSpPr>
          <p:cNvPr name="Group 7" id="7"/>
          <p:cNvGrpSpPr/>
          <p:nvPr/>
        </p:nvGrpSpPr>
        <p:grpSpPr>
          <a:xfrm rot="0">
            <a:off x="12599880" y="6557498"/>
            <a:ext cx="1312752" cy="1791505"/>
            <a:chOff x="0" y="0"/>
            <a:chExt cx="1750336" cy="2388673"/>
          </a:xfrm>
        </p:grpSpPr>
        <p:sp>
          <p:nvSpPr>
            <p:cNvPr name="Freeform 8" id="8"/>
            <p:cNvSpPr/>
            <p:nvPr/>
          </p:nvSpPr>
          <p:spPr>
            <a:xfrm flipH="false" flipV="false" rot="-1872086">
              <a:off x="167200" y="1322379"/>
              <a:ext cx="902386" cy="897463"/>
            </a:xfrm>
            <a:custGeom>
              <a:avLst/>
              <a:gdLst/>
              <a:ahLst/>
              <a:cxnLst/>
              <a:rect r="r" b="b" t="t" l="l"/>
              <a:pathLst>
                <a:path h="897463" w="902386">
                  <a:moveTo>
                    <a:pt x="0" y="0"/>
                  </a:moveTo>
                  <a:lnTo>
                    <a:pt x="902386" y="0"/>
                  </a:lnTo>
                  <a:lnTo>
                    <a:pt x="902386" y="897463"/>
                  </a:lnTo>
                  <a:lnTo>
                    <a:pt x="0" y="8974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9" id="9"/>
            <p:cNvSpPr/>
            <p:nvPr/>
          </p:nvSpPr>
          <p:spPr>
            <a:xfrm flipH="false" flipV="false" rot="-1325823">
              <a:off x="897481" y="112368"/>
              <a:ext cx="741396" cy="737352"/>
            </a:xfrm>
            <a:custGeom>
              <a:avLst/>
              <a:gdLst/>
              <a:ahLst/>
              <a:cxnLst/>
              <a:rect r="r" b="b" t="t" l="l"/>
              <a:pathLst>
                <a:path h="737352" w="741396">
                  <a:moveTo>
                    <a:pt x="0" y="0"/>
                  </a:moveTo>
                  <a:lnTo>
                    <a:pt x="741396" y="0"/>
                  </a:lnTo>
                  <a:lnTo>
                    <a:pt x="741396" y="737352"/>
                  </a:lnTo>
                  <a:lnTo>
                    <a:pt x="0" y="7373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sp>
        <p:nvSpPr>
          <p:cNvPr name="Freeform 10" id="10"/>
          <p:cNvSpPr/>
          <p:nvPr/>
        </p:nvSpPr>
        <p:spPr>
          <a:xfrm flipH="false" flipV="false" rot="4351535">
            <a:off x="15707866" y="1584751"/>
            <a:ext cx="1003772" cy="868719"/>
          </a:xfrm>
          <a:custGeom>
            <a:avLst/>
            <a:gdLst/>
            <a:ahLst/>
            <a:cxnLst/>
            <a:rect r="r" b="b" t="t" l="l"/>
            <a:pathLst>
              <a:path h="868719" w="1003772">
                <a:moveTo>
                  <a:pt x="0" y="0"/>
                </a:moveTo>
                <a:lnTo>
                  <a:pt x="1003772" y="0"/>
                </a:lnTo>
                <a:lnTo>
                  <a:pt x="1003772" y="868720"/>
                </a:lnTo>
                <a:lnTo>
                  <a:pt x="0" y="868720"/>
                </a:lnTo>
                <a:lnTo>
                  <a:pt x="0" y="0"/>
                </a:lnTo>
                <a:close/>
              </a:path>
            </a:pathLst>
          </a:custGeom>
          <a:blipFill>
            <a:blip r:embed="rId8">
              <a:alphaModFix amt="80000"/>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6915150" y="1341437"/>
            <a:ext cx="7544086" cy="7604126"/>
          </a:xfrm>
          <a:custGeom>
            <a:avLst/>
            <a:gdLst/>
            <a:ahLst/>
            <a:cxnLst/>
            <a:rect r="r" b="b" t="t" l="l"/>
            <a:pathLst>
              <a:path h="7604126" w="7544086">
                <a:moveTo>
                  <a:pt x="0" y="0"/>
                </a:moveTo>
                <a:lnTo>
                  <a:pt x="7544086" y="0"/>
                </a:lnTo>
                <a:lnTo>
                  <a:pt x="7544086" y="7604126"/>
                </a:lnTo>
                <a:lnTo>
                  <a:pt x="0" y="7604126"/>
                </a:lnTo>
                <a:lnTo>
                  <a:pt x="0" y="0"/>
                </a:lnTo>
                <a:close/>
              </a:path>
            </a:pathLst>
          </a:custGeom>
          <a:blipFill>
            <a:blip r:embed="rId10"/>
            <a:stretch>
              <a:fillRect l="0" t="0" r="-110918" b="-4626"/>
            </a:stretch>
          </a:blipFill>
        </p:spPr>
      </p:sp>
      <p:sp>
        <p:nvSpPr>
          <p:cNvPr name="TextBox 12" id="12"/>
          <p:cNvSpPr txBox="true"/>
          <p:nvPr/>
        </p:nvSpPr>
        <p:spPr>
          <a:xfrm rot="0">
            <a:off x="771525" y="3091351"/>
            <a:ext cx="5029200" cy="7046594"/>
          </a:xfrm>
          <a:prstGeom prst="rect">
            <a:avLst/>
          </a:prstGeom>
        </p:spPr>
        <p:txBody>
          <a:bodyPr anchor="t" rtlCol="false" tIns="0" lIns="0" bIns="0" rIns="0">
            <a:spAutoFit/>
          </a:bodyPr>
          <a:lstStyle/>
          <a:p>
            <a:pPr algn="l" marL="518170" indent="-259085" lvl="1">
              <a:lnSpc>
                <a:spcPts val="3120"/>
              </a:lnSpc>
              <a:buFont typeface="Arial"/>
              <a:buChar char="•"/>
            </a:pPr>
            <a:r>
              <a:rPr lang="en-US" b="true" sz="2400">
                <a:solidFill>
                  <a:srgbClr val="000001"/>
                </a:solidFill>
                <a:latin typeface="Coco Gothic Bold"/>
                <a:ea typeface="Coco Gothic Bold"/>
                <a:cs typeface="Coco Gothic Bold"/>
                <a:sym typeface="Coco Gothic Bold"/>
              </a:rPr>
              <a:t>Complement system inhibitors (targeting C3): Reduce inf</a:t>
            </a:r>
            <a:r>
              <a:rPr lang="en-US" b="true" sz="2400">
                <a:solidFill>
                  <a:srgbClr val="000001"/>
                </a:solidFill>
                <a:latin typeface="Coco Gothic Bold"/>
                <a:ea typeface="Coco Gothic Bold"/>
                <a:cs typeface="Coco Gothic Bold"/>
                <a:sym typeface="Coco Gothic Bold"/>
              </a:rPr>
              <a:t>lam</a:t>
            </a:r>
            <a:r>
              <a:rPr lang="en-US" b="true" sz="2400">
                <a:solidFill>
                  <a:srgbClr val="000001"/>
                </a:solidFill>
                <a:latin typeface="Coco Gothic Bold"/>
                <a:ea typeface="Coco Gothic Bold"/>
                <a:cs typeface="Coco Gothic Bold"/>
                <a:sym typeface="Coco Gothic Bold"/>
              </a:rPr>
              <a:t>mati</a:t>
            </a:r>
            <a:r>
              <a:rPr lang="en-US" b="true" sz="2400">
                <a:solidFill>
                  <a:srgbClr val="000001"/>
                </a:solidFill>
                <a:latin typeface="Coco Gothic Bold"/>
                <a:ea typeface="Coco Gothic Bold"/>
                <a:cs typeface="Coco Gothic Bold"/>
                <a:sym typeface="Coco Gothic Bold"/>
              </a:rPr>
              <a:t>o</a:t>
            </a:r>
            <a:r>
              <a:rPr lang="en-US" b="true" sz="2400">
                <a:solidFill>
                  <a:srgbClr val="000001"/>
                </a:solidFill>
                <a:latin typeface="Coco Gothic Bold"/>
                <a:ea typeface="Coco Gothic Bold"/>
                <a:cs typeface="Coco Gothic Bold"/>
                <a:sym typeface="Coco Gothic Bold"/>
              </a:rPr>
              <a:t>n an</a:t>
            </a:r>
            <a:r>
              <a:rPr lang="en-US" b="true" sz="2400">
                <a:solidFill>
                  <a:srgbClr val="000001"/>
                </a:solidFill>
                <a:latin typeface="Coco Gothic Bold"/>
                <a:ea typeface="Coco Gothic Bold"/>
                <a:cs typeface="Coco Gothic Bold"/>
                <a:sym typeface="Coco Gothic Bold"/>
              </a:rPr>
              <a:t>d</a:t>
            </a:r>
            <a:r>
              <a:rPr lang="en-US" b="true" sz="2400">
                <a:solidFill>
                  <a:srgbClr val="000001"/>
                </a:solidFill>
                <a:latin typeface="Coco Gothic Bold"/>
                <a:ea typeface="Coco Gothic Bold"/>
                <a:cs typeface="Coco Gothic Bold"/>
                <a:sym typeface="Coco Gothic Bold"/>
              </a:rPr>
              <a:t> neuronal damage.</a:t>
            </a:r>
          </a:p>
          <a:p>
            <a:pPr algn="l" marL="518170" indent="-259085" lvl="1">
              <a:lnSpc>
                <a:spcPts val="3120"/>
              </a:lnSpc>
              <a:buFont typeface="Arial"/>
              <a:buChar char="•"/>
            </a:pPr>
            <a:r>
              <a:rPr lang="en-US" b="true" sz="2400">
                <a:solidFill>
                  <a:srgbClr val="000001"/>
                </a:solidFill>
                <a:latin typeface="Coco Gothic Bold"/>
                <a:ea typeface="Coco Gothic Bold"/>
                <a:cs typeface="Coco Gothic Bold"/>
                <a:sym typeface="Coco Gothic Bold"/>
              </a:rPr>
              <a:t>Mitochondrial function enhancement (e.g., ND5-targeting antioxidants): Mitigate oxidative stress.</a:t>
            </a:r>
          </a:p>
          <a:p>
            <a:pPr algn="l" marL="518170" indent="-259085" lvl="1">
              <a:lnSpc>
                <a:spcPts val="3120"/>
              </a:lnSpc>
              <a:buFont typeface="Arial"/>
              <a:buChar char="•"/>
            </a:pPr>
            <a:r>
              <a:rPr lang="en-US" b="true" sz="2400">
                <a:solidFill>
                  <a:srgbClr val="000001"/>
                </a:solidFill>
                <a:latin typeface="Coco Gothic Bold"/>
                <a:ea typeface="Coco Gothic Bold"/>
                <a:cs typeface="Coco Gothic Bold"/>
                <a:sym typeface="Coco Gothic Bold"/>
              </a:rPr>
              <a:t>Coagulation regulation (F5, F12, F8): Manage vascular c</a:t>
            </a:r>
            <a:r>
              <a:rPr lang="en-US" b="true" sz="2400">
                <a:solidFill>
                  <a:srgbClr val="000001"/>
                </a:solidFill>
                <a:latin typeface="Coco Gothic Bold"/>
                <a:ea typeface="Coco Gothic Bold"/>
                <a:cs typeface="Coco Gothic Bold"/>
                <a:sym typeface="Coco Gothic Bold"/>
              </a:rPr>
              <a:t>omplications with anticoagulants or modulatory drugs.</a:t>
            </a:r>
          </a:p>
          <a:p>
            <a:pPr algn="l" marL="518170" indent="-259085" lvl="1">
              <a:lnSpc>
                <a:spcPts val="3120"/>
              </a:lnSpc>
              <a:spcBef>
                <a:spcPct val="0"/>
              </a:spcBef>
              <a:buFont typeface="Arial"/>
              <a:buChar char="•"/>
            </a:pPr>
            <a:r>
              <a:rPr lang="en-US" b="true" sz="2400">
                <a:solidFill>
                  <a:srgbClr val="000001"/>
                </a:solidFill>
                <a:latin typeface="Coco Gothic Bold"/>
                <a:ea typeface="Coco Gothic Bold"/>
                <a:cs typeface="Coco Gothic Bold"/>
                <a:sym typeface="Coco Gothic Bold"/>
              </a:rPr>
              <a:t>Therapies require personalized approaches for systemic and chronic disease impacts.</a:t>
            </a:r>
          </a:p>
          <a:p>
            <a:pPr algn="l" marL="0" indent="0" lvl="0">
              <a:lnSpc>
                <a:spcPts val="3120"/>
              </a:lnSpc>
              <a:spcBef>
                <a:spcPct val="0"/>
              </a:spcBef>
            </a:pPr>
          </a:p>
        </p:txBody>
      </p:sp>
      <p:sp>
        <p:nvSpPr>
          <p:cNvPr name="TextBox 13" id="13"/>
          <p:cNvSpPr txBox="true"/>
          <p:nvPr/>
        </p:nvSpPr>
        <p:spPr>
          <a:xfrm rot="0">
            <a:off x="1028700" y="1085850"/>
            <a:ext cx="5029200" cy="1915159"/>
          </a:xfrm>
          <a:prstGeom prst="rect">
            <a:avLst/>
          </a:prstGeom>
        </p:spPr>
        <p:txBody>
          <a:bodyPr anchor="t" rtlCol="false" tIns="0" lIns="0" bIns="0" rIns="0">
            <a:spAutoFit/>
          </a:bodyPr>
          <a:lstStyle/>
          <a:p>
            <a:pPr algn="l" marL="0" indent="0" lvl="0">
              <a:lnSpc>
                <a:spcPts val="7479"/>
              </a:lnSpc>
            </a:pPr>
            <a:r>
              <a:rPr lang="en-US" sz="6799" spc="-67">
                <a:solidFill>
                  <a:srgbClr val="000001"/>
                </a:solidFill>
                <a:latin typeface="Bobby Jones Soft"/>
                <a:ea typeface="Bobby Jones Soft"/>
                <a:cs typeface="Bobby Jones Soft"/>
                <a:sym typeface="Bobby Jones Soft"/>
              </a:rPr>
              <a:t>THERAPEUTIC IMPLICATIONS</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A7C4A0"/>
        </a:solidFill>
      </p:bgPr>
    </p:bg>
    <p:spTree>
      <p:nvGrpSpPr>
        <p:cNvPr id="1" name=""/>
        <p:cNvGrpSpPr/>
        <p:nvPr/>
      </p:nvGrpSpPr>
      <p:grpSpPr>
        <a:xfrm>
          <a:off x="0" y="0"/>
          <a:ext cx="0" cy="0"/>
          <a:chOff x="0" y="0"/>
          <a:chExt cx="0" cy="0"/>
        </a:xfrm>
      </p:grpSpPr>
      <p:sp>
        <p:nvSpPr>
          <p:cNvPr name="Freeform 2" id="2"/>
          <p:cNvSpPr/>
          <p:nvPr/>
        </p:nvSpPr>
        <p:spPr>
          <a:xfrm flipH="false" flipV="false" rot="0">
            <a:off x="6915150" y="1314450"/>
            <a:ext cx="10629900" cy="8231534"/>
          </a:xfrm>
          <a:custGeom>
            <a:avLst/>
            <a:gdLst/>
            <a:ahLst/>
            <a:cxnLst/>
            <a:rect r="r" b="b" t="t" l="l"/>
            <a:pathLst>
              <a:path h="8231534" w="10629900">
                <a:moveTo>
                  <a:pt x="0" y="0"/>
                </a:moveTo>
                <a:lnTo>
                  <a:pt x="10629900" y="0"/>
                </a:lnTo>
                <a:lnTo>
                  <a:pt x="10629900" y="8231534"/>
                </a:lnTo>
                <a:lnTo>
                  <a:pt x="0" y="8231534"/>
                </a:lnTo>
                <a:lnTo>
                  <a:pt x="0" y="0"/>
                </a:lnTo>
                <a:close/>
              </a:path>
            </a:pathLst>
          </a:custGeom>
          <a:blipFill>
            <a:blip r:embed="rId2">
              <a:alphaModFix amt="80000"/>
              <a:extLst>
                <a:ext uri="{96DAC541-7B7A-43D3-8B79-37D633B846F1}">
                  <asvg:svgBlip xmlns:asvg="http://schemas.microsoft.com/office/drawing/2016/SVG/main" r:embed="rId3"/>
                </a:ext>
              </a:extLst>
            </a:blip>
            <a:stretch>
              <a:fillRect l="-4845" t="-43880" r="-4593" b="-13465"/>
            </a:stretch>
          </a:blipFill>
        </p:spPr>
      </p:sp>
      <p:sp>
        <p:nvSpPr>
          <p:cNvPr name="Freeform 3" id="3"/>
          <p:cNvSpPr/>
          <p:nvPr/>
        </p:nvSpPr>
        <p:spPr>
          <a:xfrm flipH="false" flipV="false" rot="0">
            <a:off x="6629400" y="1028700"/>
            <a:ext cx="10629900" cy="8229497"/>
          </a:xfrm>
          <a:custGeom>
            <a:avLst/>
            <a:gdLst/>
            <a:ahLst/>
            <a:cxnLst/>
            <a:rect r="r" b="b" t="t" l="l"/>
            <a:pathLst>
              <a:path h="8229497" w="10629900">
                <a:moveTo>
                  <a:pt x="0" y="0"/>
                </a:moveTo>
                <a:lnTo>
                  <a:pt x="10629900" y="0"/>
                </a:lnTo>
                <a:lnTo>
                  <a:pt x="10629900" y="8229497"/>
                </a:lnTo>
                <a:lnTo>
                  <a:pt x="0" y="8229497"/>
                </a:lnTo>
                <a:lnTo>
                  <a:pt x="0" y="0"/>
                </a:lnTo>
                <a:close/>
              </a:path>
            </a:pathLst>
          </a:custGeom>
          <a:blipFill>
            <a:blip r:embed="rId4">
              <a:extLst>
                <a:ext uri="{96DAC541-7B7A-43D3-8B79-37D633B846F1}">
                  <asvg:svgBlip xmlns:asvg="http://schemas.microsoft.com/office/drawing/2016/SVG/main" r:embed="rId5"/>
                </a:ext>
              </a:extLst>
            </a:blip>
            <a:stretch>
              <a:fillRect l="-9194" t="-18593" r="-8752" b="-28770"/>
            </a:stretch>
          </a:blipFill>
          <a:ln cap="sq">
            <a:noFill/>
            <a:prstDash val="solid"/>
            <a:miter/>
          </a:ln>
        </p:spPr>
      </p:sp>
      <p:grpSp>
        <p:nvGrpSpPr>
          <p:cNvPr name="Group 4" id="4"/>
          <p:cNvGrpSpPr/>
          <p:nvPr/>
        </p:nvGrpSpPr>
        <p:grpSpPr>
          <a:xfrm rot="0">
            <a:off x="12694175" y="6193969"/>
            <a:ext cx="3295402" cy="1693853"/>
            <a:chOff x="0" y="0"/>
            <a:chExt cx="4393870" cy="2258471"/>
          </a:xfrm>
        </p:grpSpPr>
        <p:sp>
          <p:nvSpPr>
            <p:cNvPr name="Freeform 5" id="5"/>
            <p:cNvSpPr/>
            <p:nvPr/>
          </p:nvSpPr>
          <p:spPr>
            <a:xfrm flipH="false" flipV="false" rot="-8479993">
              <a:off x="367232" y="719055"/>
              <a:ext cx="788618" cy="1452225"/>
            </a:xfrm>
            <a:custGeom>
              <a:avLst/>
              <a:gdLst/>
              <a:ahLst/>
              <a:cxnLst/>
              <a:rect r="r" b="b" t="t" l="l"/>
              <a:pathLst>
                <a:path h="1452225" w="788618">
                  <a:moveTo>
                    <a:pt x="0" y="0"/>
                  </a:moveTo>
                  <a:lnTo>
                    <a:pt x="788618" y="0"/>
                  </a:lnTo>
                  <a:lnTo>
                    <a:pt x="788618" y="1452225"/>
                  </a:lnTo>
                  <a:lnTo>
                    <a:pt x="0" y="1452225"/>
                  </a:lnTo>
                  <a:lnTo>
                    <a:pt x="0" y="0"/>
                  </a:lnTo>
                  <a:close/>
                </a:path>
              </a:pathLst>
            </a:custGeom>
            <a:blipFill>
              <a:blip r:embed="rId6">
                <a:alphaModFix amt="80000"/>
                <a:extLst>
                  <a:ext uri="{96DAC541-7B7A-43D3-8B79-37D633B846F1}">
                    <asvg:svgBlip xmlns:asvg="http://schemas.microsoft.com/office/drawing/2016/SVG/main" r:embed="rId7"/>
                  </a:ext>
                </a:extLst>
              </a:blip>
              <a:stretch>
                <a:fillRect l="0" t="0" r="-193906" b="-47125"/>
              </a:stretch>
            </a:blipFill>
          </p:spPr>
        </p:sp>
        <p:sp>
          <p:nvSpPr>
            <p:cNvPr name="Freeform 6" id="6"/>
            <p:cNvSpPr/>
            <p:nvPr/>
          </p:nvSpPr>
          <p:spPr>
            <a:xfrm flipH="false" flipV="false" rot="8448592">
              <a:off x="793026" y="1653652"/>
              <a:ext cx="345240" cy="373367"/>
            </a:xfrm>
            <a:custGeom>
              <a:avLst/>
              <a:gdLst/>
              <a:ahLst/>
              <a:cxnLst/>
              <a:rect r="r" b="b" t="t" l="l"/>
              <a:pathLst>
                <a:path h="373367" w="345240">
                  <a:moveTo>
                    <a:pt x="0" y="0"/>
                  </a:moveTo>
                  <a:lnTo>
                    <a:pt x="345241" y="0"/>
                  </a:lnTo>
                  <a:lnTo>
                    <a:pt x="345241" y="373367"/>
                  </a:lnTo>
                  <a:lnTo>
                    <a:pt x="0" y="373367"/>
                  </a:lnTo>
                  <a:lnTo>
                    <a:pt x="0" y="0"/>
                  </a:lnTo>
                  <a:close/>
                </a:path>
              </a:pathLst>
            </a:custGeom>
            <a:blipFill>
              <a:blip r:embed="rId8">
                <a:alphaModFix amt="80000"/>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7" id="7"/>
            <p:cNvSpPr/>
            <p:nvPr/>
          </p:nvSpPr>
          <p:spPr>
            <a:xfrm flipH="false" flipV="false" rot="10004649">
              <a:off x="3147024" y="90956"/>
              <a:ext cx="1028509" cy="2023894"/>
            </a:xfrm>
            <a:custGeom>
              <a:avLst/>
              <a:gdLst/>
              <a:ahLst/>
              <a:cxnLst/>
              <a:rect r="r" b="b" t="t" l="l"/>
              <a:pathLst>
                <a:path h="2023894" w="1028509">
                  <a:moveTo>
                    <a:pt x="0" y="0"/>
                  </a:moveTo>
                  <a:lnTo>
                    <a:pt x="1028509" y="0"/>
                  </a:lnTo>
                  <a:lnTo>
                    <a:pt x="1028509" y="2023894"/>
                  </a:lnTo>
                  <a:lnTo>
                    <a:pt x="0" y="2023894"/>
                  </a:lnTo>
                  <a:lnTo>
                    <a:pt x="0" y="0"/>
                  </a:lnTo>
                  <a:close/>
                </a:path>
              </a:pathLst>
            </a:custGeom>
            <a:blipFill>
              <a:blip r:embed="rId10">
                <a:alphaModFix amt="80000"/>
                <a:extLst>
                  <a:ext uri="{96DAC541-7B7A-43D3-8B79-37D633B846F1}">
                    <asvg:svgBlip xmlns:asvg="http://schemas.microsoft.com/office/drawing/2016/SVG/main" r:embed="rId11"/>
                  </a:ext>
                </a:extLst>
              </a:blip>
              <a:stretch>
                <a:fillRect l="-85330" t="0" r="0" b="0"/>
              </a:stretch>
            </a:blipFill>
            <a:ln cap="sq">
              <a:noFill/>
              <a:prstDash val="solid"/>
              <a:miter/>
            </a:ln>
          </p:spPr>
        </p:sp>
      </p:grpSp>
      <p:sp>
        <p:nvSpPr>
          <p:cNvPr name="Freeform 8" id="8"/>
          <p:cNvSpPr/>
          <p:nvPr/>
        </p:nvSpPr>
        <p:spPr>
          <a:xfrm flipH="false" flipV="false" rot="-524001">
            <a:off x="7364898" y="2402661"/>
            <a:ext cx="1166299" cy="329479"/>
          </a:xfrm>
          <a:custGeom>
            <a:avLst/>
            <a:gdLst/>
            <a:ahLst/>
            <a:cxnLst/>
            <a:rect r="r" b="b" t="t" l="l"/>
            <a:pathLst>
              <a:path h="329479" w="1166299">
                <a:moveTo>
                  <a:pt x="0" y="0"/>
                </a:moveTo>
                <a:lnTo>
                  <a:pt x="1166299" y="0"/>
                </a:lnTo>
                <a:lnTo>
                  <a:pt x="1166299" y="329479"/>
                </a:lnTo>
                <a:lnTo>
                  <a:pt x="0" y="329479"/>
                </a:lnTo>
                <a:lnTo>
                  <a:pt x="0" y="0"/>
                </a:lnTo>
                <a:close/>
              </a:path>
            </a:pathLst>
          </a:custGeom>
          <a:blipFill>
            <a:blip r:embed="rId12"/>
            <a:stretch>
              <a:fillRect l="0" t="0" r="0" b="0"/>
            </a:stretch>
          </a:blipFill>
        </p:spPr>
      </p:sp>
      <p:sp>
        <p:nvSpPr>
          <p:cNvPr name="Freeform 9" id="9"/>
          <p:cNvSpPr/>
          <p:nvPr/>
        </p:nvSpPr>
        <p:spPr>
          <a:xfrm flipH="false" flipV="false" rot="4935425">
            <a:off x="6825137" y="2894030"/>
            <a:ext cx="1990067" cy="333336"/>
          </a:xfrm>
          <a:custGeom>
            <a:avLst/>
            <a:gdLst/>
            <a:ahLst/>
            <a:cxnLst/>
            <a:rect r="r" b="b" t="t" l="l"/>
            <a:pathLst>
              <a:path h="333336" w="1990067">
                <a:moveTo>
                  <a:pt x="0" y="0"/>
                </a:moveTo>
                <a:lnTo>
                  <a:pt x="1990067" y="0"/>
                </a:lnTo>
                <a:lnTo>
                  <a:pt x="1990067" y="333337"/>
                </a:lnTo>
                <a:lnTo>
                  <a:pt x="0" y="333337"/>
                </a:lnTo>
                <a:lnTo>
                  <a:pt x="0" y="0"/>
                </a:lnTo>
                <a:close/>
              </a:path>
            </a:pathLst>
          </a:custGeom>
          <a:blipFill>
            <a:blip r:embed="rId13"/>
            <a:stretch>
              <a:fillRect l="0" t="0" r="0" b="0"/>
            </a:stretch>
          </a:blipFill>
        </p:spPr>
      </p:sp>
      <p:sp>
        <p:nvSpPr>
          <p:cNvPr name="Freeform 10" id="10"/>
          <p:cNvSpPr/>
          <p:nvPr/>
        </p:nvSpPr>
        <p:spPr>
          <a:xfrm flipH="false" flipV="false" rot="10134192">
            <a:off x="12498065" y="5349782"/>
            <a:ext cx="1166299" cy="329479"/>
          </a:xfrm>
          <a:custGeom>
            <a:avLst/>
            <a:gdLst/>
            <a:ahLst/>
            <a:cxnLst/>
            <a:rect r="r" b="b" t="t" l="l"/>
            <a:pathLst>
              <a:path h="329479" w="1166299">
                <a:moveTo>
                  <a:pt x="0" y="0"/>
                </a:moveTo>
                <a:lnTo>
                  <a:pt x="1166299" y="0"/>
                </a:lnTo>
                <a:lnTo>
                  <a:pt x="1166299" y="329480"/>
                </a:lnTo>
                <a:lnTo>
                  <a:pt x="0" y="329480"/>
                </a:lnTo>
                <a:lnTo>
                  <a:pt x="0" y="0"/>
                </a:lnTo>
                <a:close/>
              </a:path>
            </a:pathLst>
          </a:custGeom>
          <a:blipFill>
            <a:blip r:embed="rId12"/>
            <a:stretch>
              <a:fillRect l="0" t="0" r="0" b="0"/>
            </a:stretch>
          </a:blipFill>
        </p:spPr>
      </p:sp>
      <p:sp>
        <p:nvSpPr>
          <p:cNvPr name="Freeform 11" id="11"/>
          <p:cNvSpPr/>
          <p:nvPr/>
        </p:nvSpPr>
        <p:spPr>
          <a:xfrm flipH="false" flipV="false" rot="-6006380">
            <a:off x="12447959" y="4992549"/>
            <a:ext cx="1458059" cy="333336"/>
          </a:xfrm>
          <a:custGeom>
            <a:avLst/>
            <a:gdLst/>
            <a:ahLst/>
            <a:cxnLst/>
            <a:rect r="r" b="b" t="t" l="l"/>
            <a:pathLst>
              <a:path h="333336" w="1458059">
                <a:moveTo>
                  <a:pt x="0" y="0"/>
                </a:moveTo>
                <a:lnTo>
                  <a:pt x="1458059" y="0"/>
                </a:lnTo>
                <a:lnTo>
                  <a:pt x="1458059" y="333336"/>
                </a:lnTo>
                <a:lnTo>
                  <a:pt x="0" y="333336"/>
                </a:lnTo>
                <a:lnTo>
                  <a:pt x="0" y="0"/>
                </a:lnTo>
                <a:close/>
              </a:path>
            </a:pathLst>
          </a:custGeom>
          <a:blipFill>
            <a:blip r:embed="rId13"/>
            <a:stretch>
              <a:fillRect l="-36487" t="0" r="0" b="0"/>
            </a:stretch>
          </a:blipFill>
        </p:spPr>
      </p:sp>
      <p:grpSp>
        <p:nvGrpSpPr>
          <p:cNvPr name="Group 12" id="12"/>
          <p:cNvGrpSpPr/>
          <p:nvPr/>
        </p:nvGrpSpPr>
        <p:grpSpPr>
          <a:xfrm rot="0">
            <a:off x="16630650" y="1425184"/>
            <a:ext cx="247650" cy="2476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3120"/>
                </a:lnSpc>
              </a:pPr>
            </a:p>
          </p:txBody>
        </p:sp>
      </p:grpSp>
      <p:sp>
        <p:nvSpPr>
          <p:cNvPr name="AutoShape 15" id="15"/>
          <p:cNvSpPr/>
          <p:nvPr/>
        </p:nvSpPr>
        <p:spPr>
          <a:xfrm>
            <a:off x="16630650" y="1028700"/>
            <a:ext cx="123825" cy="520309"/>
          </a:xfrm>
          <a:prstGeom prst="line">
            <a:avLst/>
          </a:prstGeom>
          <a:ln cap="flat" w="19050">
            <a:solidFill>
              <a:srgbClr val="000001"/>
            </a:solidFill>
            <a:prstDash val="solid"/>
            <a:headEnd type="none" len="sm" w="sm"/>
            <a:tailEnd type="none" len="sm" w="sm"/>
          </a:ln>
        </p:spPr>
      </p:sp>
      <p:sp>
        <p:nvSpPr>
          <p:cNvPr name="Freeform 16" id="16"/>
          <p:cNvSpPr/>
          <p:nvPr/>
        </p:nvSpPr>
        <p:spPr>
          <a:xfrm flipH="false" flipV="false" rot="2270300">
            <a:off x="14054026" y="2808190"/>
            <a:ext cx="1850216" cy="1836760"/>
          </a:xfrm>
          <a:custGeom>
            <a:avLst/>
            <a:gdLst/>
            <a:ahLst/>
            <a:cxnLst/>
            <a:rect r="r" b="b" t="t" l="l"/>
            <a:pathLst>
              <a:path h="1836760" w="1850216">
                <a:moveTo>
                  <a:pt x="0" y="0"/>
                </a:moveTo>
                <a:lnTo>
                  <a:pt x="1850216" y="0"/>
                </a:lnTo>
                <a:lnTo>
                  <a:pt x="1850216" y="1836760"/>
                </a:lnTo>
                <a:lnTo>
                  <a:pt x="0" y="183676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3924121">
            <a:off x="9953675" y="6660062"/>
            <a:ext cx="1461047" cy="1474451"/>
          </a:xfrm>
          <a:custGeom>
            <a:avLst/>
            <a:gdLst/>
            <a:ahLst/>
            <a:cxnLst/>
            <a:rect r="r" b="b" t="t" l="l"/>
            <a:pathLst>
              <a:path h="1474451" w="1461047">
                <a:moveTo>
                  <a:pt x="0" y="0"/>
                </a:moveTo>
                <a:lnTo>
                  <a:pt x="1461046" y="0"/>
                </a:lnTo>
                <a:lnTo>
                  <a:pt x="1461046" y="1474451"/>
                </a:lnTo>
                <a:lnTo>
                  <a:pt x="0" y="147445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8" id="18"/>
          <p:cNvSpPr/>
          <p:nvPr/>
        </p:nvSpPr>
        <p:spPr>
          <a:xfrm flipH="false" flipV="false" rot="0">
            <a:off x="6663939" y="2704708"/>
            <a:ext cx="10090536" cy="4877481"/>
          </a:xfrm>
          <a:custGeom>
            <a:avLst/>
            <a:gdLst/>
            <a:ahLst/>
            <a:cxnLst/>
            <a:rect r="r" b="b" t="t" l="l"/>
            <a:pathLst>
              <a:path h="4877481" w="10090536">
                <a:moveTo>
                  <a:pt x="0" y="0"/>
                </a:moveTo>
                <a:lnTo>
                  <a:pt x="10090536" y="0"/>
                </a:lnTo>
                <a:lnTo>
                  <a:pt x="10090536" y="4877481"/>
                </a:lnTo>
                <a:lnTo>
                  <a:pt x="0" y="4877481"/>
                </a:lnTo>
                <a:lnTo>
                  <a:pt x="0" y="0"/>
                </a:lnTo>
                <a:close/>
              </a:path>
            </a:pathLst>
          </a:custGeom>
          <a:blipFill>
            <a:blip r:embed="rId18"/>
            <a:stretch>
              <a:fillRect l="0" t="0" r="0" b="-3440"/>
            </a:stretch>
          </a:blipFill>
        </p:spPr>
      </p:sp>
      <p:sp>
        <p:nvSpPr>
          <p:cNvPr name="TextBox 19" id="19"/>
          <p:cNvSpPr txBox="true"/>
          <p:nvPr/>
        </p:nvSpPr>
        <p:spPr>
          <a:xfrm rot="0">
            <a:off x="1028700" y="1085850"/>
            <a:ext cx="5029200" cy="2858134"/>
          </a:xfrm>
          <a:prstGeom prst="rect">
            <a:avLst/>
          </a:prstGeom>
        </p:spPr>
        <p:txBody>
          <a:bodyPr anchor="t" rtlCol="false" tIns="0" lIns="0" bIns="0" rIns="0">
            <a:spAutoFit/>
          </a:bodyPr>
          <a:lstStyle/>
          <a:p>
            <a:pPr algn="l" marL="0" indent="0" lvl="0">
              <a:lnSpc>
                <a:spcPts val="7479"/>
              </a:lnSpc>
            </a:pPr>
            <a:r>
              <a:rPr lang="en-US" sz="6799" spc="-67">
                <a:solidFill>
                  <a:srgbClr val="000001"/>
                </a:solidFill>
                <a:latin typeface="Bobby Jones Soft"/>
                <a:ea typeface="Bobby Jones Soft"/>
                <a:cs typeface="Bobby Jones Soft"/>
                <a:sym typeface="Bobby Jones Soft"/>
              </a:rPr>
              <a:t>FUTURE RESEARCH DIRECTIONS</a:t>
            </a:r>
          </a:p>
        </p:txBody>
      </p:sp>
      <p:sp>
        <p:nvSpPr>
          <p:cNvPr name="TextBox 20" id="20"/>
          <p:cNvSpPr txBox="true"/>
          <p:nvPr/>
        </p:nvSpPr>
        <p:spPr>
          <a:xfrm rot="0">
            <a:off x="371475" y="4021490"/>
            <a:ext cx="5029200" cy="5484494"/>
          </a:xfrm>
          <a:prstGeom prst="rect">
            <a:avLst/>
          </a:prstGeom>
        </p:spPr>
        <p:txBody>
          <a:bodyPr anchor="t" rtlCol="false" tIns="0" lIns="0" bIns="0" rIns="0">
            <a:spAutoFit/>
          </a:bodyPr>
          <a:lstStyle/>
          <a:p>
            <a:pPr algn="l" marL="518170" indent="-259085" lvl="1">
              <a:lnSpc>
                <a:spcPts val="3120"/>
              </a:lnSpc>
              <a:buFont typeface="Arial"/>
              <a:buChar char="•"/>
            </a:pPr>
            <a:r>
              <a:rPr lang="en-US" b="true" sz="2400">
                <a:solidFill>
                  <a:srgbClr val="000001"/>
                </a:solidFill>
                <a:latin typeface="Coco Gothic Bold"/>
                <a:ea typeface="Coco Gothic Bold"/>
                <a:cs typeface="Coco Gothic Bold"/>
                <a:sym typeface="Coco Gothic Bold"/>
              </a:rPr>
              <a:t>Conduct longitudinal studies: M</a:t>
            </a:r>
            <a:r>
              <a:rPr lang="en-US" b="true" sz="2400">
                <a:solidFill>
                  <a:srgbClr val="000001"/>
                </a:solidFill>
                <a:latin typeface="Coco Gothic Bold"/>
                <a:ea typeface="Coco Gothic Bold"/>
                <a:cs typeface="Coco Gothic Bold"/>
                <a:sym typeface="Coco Gothic Bold"/>
              </a:rPr>
              <a:t>o</a:t>
            </a:r>
            <a:r>
              <a:rPr lang="en-US" b="true" sz="2400">
                <a:solidFill>
                  <a:srgbClr val="000001"/>
                </a:solidFill>
                <a:latin typeface="Coco Gothic Bold"/>
                <a:ea typeface="Coco Gothic Bold"/>
                <a:cs typeface="Coco Gothic Bold"/>
                <a:sym typeface="Coco Gothic Bold"/>
              </a:rPr>
              <a:t>ni</a:t>
            </a:r>
            <a:r>
              <a:rPr lang="en-US" b="true" sz="2400">
                <a:solidFill>
                  <a:srgbClr val="000001"/>
                </a:solidFill>
                <a:latin typeface="Coco Gothic Bold"/>
                <a:ea typeface="Coco Gothic Bold"/>
                <a:cs typeface="Coco Gothic Bold"/>
                <a:sym typeface="Coco Gothic Bold"/>
              </a:rPr>
              <a:t>tor</a:t>
            </a:r>
            <a:r>
              <a:rPr lang="en-US" b="true" sz="2400">
                <a:solidFill>
                  <a:srgbClr val="000001"/>
                </a:solidFill>
                <a:latin typeface="Coco Gothic Bold"/>
                <a:ea typeface="Coco Gothic Bold"/>
                <a:cs typeface="Coco Gothic Bold"/>
                <a:sym typeface="Coco Gothic Bold"/>
              </a:rPr>
              <a:t> cognitive</a:t>
            </a:r>
            <a:r>
              <a:rPr lang="en-US" b="true" sz="2400">
                <a:solidFill>
                  <a:srgbClr val="000001"/>
                </a:solidFill>
                <a:latin typeface="Coco Gothic Bold"/>
                <a:ea typeface="Coco Gothic Bold"/>
                <a:cs typeface="Coco Gothic Bold"/>
                <a:sym typeface="Coco Gothic Bold"/>
              </a:rPr>
              <a:t> </a:t>
            </a:r>
            <a:r>
              <a:rPr lang="en-US" b="true" sz="2400">
                <a:solidFill>
                  <a:srgbClr val="000001"/>
                </a:solidFill>
                <a:latin typeface="Coco Gothic Bold"/>
                <a:ea typeface="Coco Gothic Bold"/>
                <a:cs typeface="Coco Gothic Bold"/>
                <a:sym typeface="Coco Gothic Bold"/>
              </a:rPr>
              <a:t>decl</a:t>
            </a:r>
            <a:r>
              <a:rPr lang="en-US" b="true" sz="2400">
                <a:solidFill>
                  <a:srgbClr val="000001"/>
                </a:solidFill>
                <a:latin typeface="Coco Gothic Bold"/>
                <a:ea typeface="Coco Gothic Bold"/>
                <a:cs typeface="Coco Gothic Bold"/>
                <a:sym typeface="Coco Gothic Bold"/>
              </a:rPr>
              <a:t>ine</a:t>
            </a:r>
            <a:r>
              <a:rPr lang="en-US" b="true" sz="2400">
                <a:solidFill>
                  <a:srgbClr val="000001"/>
                </a:solidFill>
                <a:latin typeface="Coco Gothic Bold"/>
                <a:ea typeface="Coco Gothic Bold"/>
                <a:cs typeface="Coco Gothic Bold"/>
                <a:sym typeface="Coco Gothic Bold"/>
              </a:rPr>
              <a:t> </a:t>
            </a:r>
            <a:r>
              <a:rPr lang="en-US" b="true" sz="2400">
                <a:solidFill>
                  <a:srgbClr val="000001"/>
                </a:solidFill>
                <a:latin typeface="Coco Gothic Bold"/>
                <a:ea typeface="Coco Gothic Bold"/>
                <a:cs typeface="Coco Gothic Bold"/>
                <a:sym typeface="Coco Gothic Bold"/>
              </a:rPr>
              <a:t>an</a:t>
            </a:r>
            <a:r>
              <a:rPr lang="en-US" b="true" sz="2400">
                <a:solidFill>
                  <a:srgbClr val="000001"/>
                </a:solidFill>
                <a:latin typeface="Coco Gothic Bold"/>
                <a:ea typeface="Coco Gothic Bold"/>
                <a:cs typeface="Coco Gothic Bold"/>
                <a:sym typeface="Coco Gothic Bold"/>
              </a:rPr>
              <a:t>d biomarkers in post-COVID-19 patients.</a:t>
            </a:r>
          </a:p>
          <a:p>
            <a:pPr algn="l" marL="518170" indent="-259085" lvl="1">
              <a:lnSpc>
                <a:spcPts val="3120"/>
              </a:lnSpc>
              <a:buFont typeface="Arial"/>
              <a:buChar char="•"/>
            </a:pPr>
            <a:r>
              <a:rPr lang="en-US" b="true" sz="2400">
                <a:solidFill>
                  <a:srgbClr val="000001"/>
                </a:solidFill>
                <a:latin typeface="Coco Gothic Bold"/>
                <a:ea typeface="Coco Gothic Bold"/>
                <a:cs typeface="Coco Gothic Bold"/>
                <a:sym typeface="Coco Gothic Bold"/>
              </a:rPr>
              <a:t>Perform molecular validation: Confirm roles of shared genes (C3, C2, ND5, F5, F12, F8).</a:t>
            </a:r>
          </a:p>
          <a:p>
            <a:pPr algn="l" marL="518170" indent="-259085" lvl="1">
              <a:lnSpc>
                <a:spcPts val="3120"/>
              </a:lnSpc>
              <a:spcBef>
                <a:spcPct val="0"/>
              </a:spcBef>
              <a:buFont typeface="Arial"/>
              <a:buChar char="•"/>
            </a:pPr>
            <a:r>
              <a:rPr lang="en-US" b="true" sz="2400">
                <a:solidFill>
                  <a:srgbClr val="000001"/>
                </a:solidFill>
                <a:latin typeface="Coco Gothic Bold"/>
                <a:ea typeface="Coco Gothic Bold"/>
                <a:cs typeface="Coco Gothic Bold"/>
                <a:sym typeface="Coco Gothic Bold"/>
              </a:rPr>
              <a:t>Explore</a:t>
            </a:r>
            <a:r>
              <a:rPr lang="en-US" b="true" sz="2400">
                <a:solidFill>
                  <a:srgbClr val="000001"/>
                </a:solidFill>
                <a:latin typeface="Coco Gothic Bold"/>
                <a:ea typeface="Coco Gothic Bold"/>
                <a:cs typeface="Coco Gothic Bold"/>
                <a:sym typeface="Coco Gothic Bold"/>
              </a:rPr>
              <a:t> drug repurposing: Leverage existing anti-inflammatory and mitochondrial therapies for dual targeting of AD and SARS-CoV-2.</a:t>
            </a:r>
          </a:p>
          <a:p>
            <a:pPr algn="l" marL="0" indent="0" lvl="0">
              <a:lnSpc>
                <a:spcPts val="3120"/>
              </a:lnSpc>
              <a:spcBef>
                <a:spcPct val="0"/>
              </a:spcBef>
            </a:pP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2D0A4"/>
        </a:solidFill>
      </p:bgPr>
    </p:bg>
    <p:spTree>
      <p:nvGrpSpPr>
        <p:cNvPr id="1" name=""/>
        <p:cNvGrpSpPr/>
        <p:nvPr/>
      </p:nvGrpSpPr>
      <p:grpSpPr>
        <a:xfrm>
          <a:off x="0" y="0"/>
          <a:ext cx="0" cy="0"/>
          <a:chOff x="0" y="0"/>
          <a:chExt cx="0" cy="0"/>
        </a:xfrm>
      </p:grpSpPr>
      <p:sp>
        <p:nvSpPr>
          <p:cNvPr name="Freeform 2" id="2"/>
          <p:cNvSpPr/>
          <p:nvPr/>
        </p:nvSpPr>
        <p:spPr>
          <a:xfrm flipH="false" flipV="false" rot="-1043986">
            <a:off x="-1673471" y="2023030"/>
            <a:ext cx="8071343" cy="1496219"/>
          </a:xfrm>
          <a:custGeom>
            <a:avLst/>
            <a:gdLst/>
            <a:ahLst/>
            <a:cxnLst/>
            <a:rect r="r" b="b" t="t" l="l"/>
            <a:pathLst>
              <a:path h="1496219" w="8071343">
                <a:moveTo>
                  <a:pt x="0" y="0"/>
                </a:moveTo>
                <a:lnTo>
                  <a:pt x="8071342" y="0"/>
                </a:lnTo>
                <a:lnTo>
                  <a:pt x="8071342" y="1496220"/>
                </a:lnTo>
                <a:lnTo>
                  <a:pt x="0" y="1496220"/>
                </a:lnTo>
                <a:lnTo>
                  <a:pt x="0" y="0"/>
                </a:lnTo>
                <a:close/>
              </a:path>
            </a:pathLst>
          </a:custGeom>
          <a:blipFill>
            <a:blip r:embed="rId2"/>
            <a:stretch>
              <a:fillRect l="-45123" t="0" r="-69803" b="0"/>
            </a:stretch>
          </a:blipFill>
        </p:spPr>
      </p:sp>
      <p:sp>
        <p:nvSpPr>
          <p:cNvPr name="Freeform 3" id="3"/>
          <p:cNvSpPr/>
          <p:nvPr/>
        </p:nvSpPr>
        <p:spPr>
          <a:xfrm flipH="false" flipV="false" rot="0">
            <a:off x="-320967" y="-281202"/>
            <a:ext cx="10709775" cy="3271349"/>
          </a:xfrm>
          <a:custGeom>
            <a:avLst/>
            <a:gdLst/>
            <a:ahLst/>
            <a:cxnLst/>
            <a:rect r="r" b="b" t="t" l="l"/>
            <a:pathLst>
              <a:path h="3271349" w="10709775">
                <a:moveTo>
                  <a:pt x="0" y="0"/>
                </a:moveTo>
                <a:lnTo>
                  <a:pt x="10709775" y="0"/>
                </a:lnTo>
                <a:lnTo>
                  <a:pt x="10709775" y="3271349"/>
                </a:lnTo>
                <a:lnTo>
                  <a:pt x="0" y="32713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28700" y="1029170"/>
            <a:ext cx="16230600" cy="8228661"/>
          </a:xfrm>
          <a:custGeom>
            <a:avLst/>
            <a:gdLst/>
            <a:ahLst/>
            <a:cxnLst/>
            <a:rect r="r" b="b" t="t" l="l"/>
            <a:pathLst>
              <a:path h="8228661" w="16230600">
                <a:moveTo>
                  <a:pt x="0" y="0"/>
                </a:moveTo>
                <a:lnTo>
                  <a:pt x="16230600" y="0"/>
                </a:lnTo>
                <a:lnTo>
                  <a:pt x="16230600" y="8228660"/>
                </a:lnTo>
                <a:lnTo>
                  <a:pt x="0" y="8228660"/>
                </a:lnTo>
                <a:lnTo>
                  <a:pt x="0" y="0"/>
                </a:lnTo>
                <a:close/>
              </a:path>
            </a:pathLst>
          </a:custGeom>
          <a:blipFill>
            <a:blip r:embed="rId5">
              <a:extLst>
                <a:ext uri="{96DAC541-7B7A-43D3-8B79-37D633B846F1}">
                  <asvg:svgBlip xmlns:asvg="http://schemas.microsoft.com/office/drawing/2016/SVG/main" r:embed="rId6"/>
                </a:ext>
              </a:extLst>
            </a:blip>
            <a:stretch>
              <a:fillRect l="-9147" t="-28380" r="-8749" b="-96553"/>
            </a:stretch>
          </a:blipFill>
          <a:ln cap="sq">
            <a:noFill/>
            <a:prstDash val="solid"/>
            <a:miter/>
          </a:ln>
        </p:spPr>
      </p:sp>
      <p:sp>
        <p:nvSpPr>
          <p:cNvPr name="Freeform 5" id="5"/>
          <p:cNvSpPr/>
          <p:nvPr/>
        </p:nvSpPr>
        <p:spPr>
          <a:xfrm flipH="false" flipV="false" rot="0">
            <a:off x="9832414" y="1867311"/>
            <a:ext cx="5936227" cy="7664143"/>
          </a:xfrm>
          <a:custGeom>
            <a:avLst/>
            <a:gdLst/>
            <a:ahLst/>
            <a:cxnLst/>
            <a:rect r="r" b="b" t="t" l="l"/>
            <a:pathLst>
              <a:path h="7664143" w="5936227">
                <a:moveTo>
                  <a:pt x="0" y="0"/>
                </a:moveTo>
                <a:lnTo>
                  <a:pt x="5936227" y="0"/>
                </a:lnTo>
                <a:lnTo>
                  <a:pt x="5936227" y="7664143"/>
                </a:lnTo>
                <a:lnTo>
                  <a:pt x="0" y="76641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325823">
            <a:off x="15923322" y="8746188"/>
            <a:ext cx="1028897" cy="1023285"/>
          </a:xfrm>
          <a:custGeom>
            <a:avLst/>
            <a:gdLst/>
            <a:ahLst/>
            <a:cxnLst/>
            <a:rect r="r" b="b" t="t" l="l"/>
            <a:pathLst>
              <a:path h="1023285" w="1028897">
                <a:moveTo>
                  <a:pt x="0" y="0"/>
                </a:moveTo>
                <a:lnTo>
                  <a:pt x="1028897" y="0"/>
                </a:lnTo>
                <a:lnTo>
                  <a:pt x="1028897" y="1023285"/>
                </a:lnTo>
                <a:lnTo>
                  <a:pt x="0" y="10232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grpSp>
        <p:nvGrpSpPr>
          <p:cNvPr name="Group 7" id="7"/>
          <p:cNvGrpSpPr/>
          <p:nvPr/>
        </p:nvGrpSpPr>
        <p:grpSpPr>
          <a:xfrm rot="0">
            <a:off x="9020175" y="1409700"/>
            <a:ext cx="247650" cy="24765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3120"/>
                </a:lnSpc>
              </a:pPr>
            </a:p>
          </p:txBody>
        </p:sp>
      </p:grpSp>
      <p:sp>
        <p:nvSpPr>
          <p:cNvPr name="AutoShape 10" id="10"/>
          <p:cNvSpPr/>
          <p:nvPr/>
        </p:nvSpPr>
        <p:spPr>
          <a:xfrm flipH="true">
            <a:off x="9082158" y="1029170"/>
            <a:ext cx="61842" cy="396015"/>
          </a:xfrm>
          <a:prstGeom prst="line">
            <a:avLst/>
          </a:prstGeom>
          <a:ln cap="flat" w="19050">
            <a:solidFill>
              <a:srgbClr val="000001"/>
            </a:solidFill>
            <a:prstDash val="solid"/>
            <a:headEnd type="none" len="sm" w="sm"/>
            <a:tailEnd type="none" len="sm" w="sm"/>
          </a:ln>
        </p:spPr>
      </p:sp>
      <p:sp>
        <p:nvSpPr>
          <p:cNvPr name="Freeform 11" id="11"/>
          <p:cNvSpPr/>
          <p:nvPr/>
        </p:nvSpPr>
        <p:spPr>
          <a:xfrm flipH="false" flipV="false" rot="4220701">
            <a:off x="13901225" y="418346"/>
            <a:ext cx="1488293" cy="1601880"/>
          </a:xfrm>
          <a:custGeom>
            <a:avLst/>
            <a:gdLst/>
            <a:ahLst/>
            <a:cxnLst/>
            <a:rect r="r" b="b" t="t" l="l"/>
            <a:pathLst>
              <a:path h="1601880" w="1488293">
                <a:moveTo>
                  <a:pt x="0" y="0"/>
                </a:moveTo>
                <a:lnTo>
                  <a:pt x="1488292" y="0"/>
                </a:lnTo>
                <a:lnTo>
                  <a:pt x="1488292" y="1601881"/>
                </a:lnTo>
                <a:lnTo>
                  <a:pt x="0" y="160188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9449520">
            <a:off x="9877650" y="3810234"/>
            <a:ext cx="2668091" cy="1314641"/>
          </a:xfrm>
          <a:custGeom>
            <a:avLst/>
            <a:gdLst/>
            <a:ahLst/>
            <a:cxnLst/>
            <a:rect r="r" b="b" t="t" l="l"/>
            <a:pathLst>
              <a:path h="1314641" w="2668091">
                <a:moveTo>
                  <a:pt x="0" y="0"/>
                </a:moveTo>
                <a:lnTo>
                  <a:pt x="2668092" y="0"/>
                </a:lnTo>
                <a:lnTo>
                  <a:pt x="2668092" y="1314641"/>
                </a:lnTo>
                <a:lnTo>
                  <a:pt x="0" y="131464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15573742" y="4073943"/>
            <a:ext cx="1944662" cy="1407228"/>
          </a:xfrm>
          <a:custGeom>
            <a:avLst/>
            <a:gdLst/>
            <a:ahLst/>
            <a:cxnLst/>
            <a:rect r="r" b="b" t="t" l="l"/>
            <a:pathLst>
              <a:path h="1407228" w="1944662">
                <a:moveTo>
                  <a:pt x="0" y="0"/>
                </a:moveTo>
                <a:lnTo>
                  <a:pt x="1944662" y="0"/>
                </a:lnTo>
                <a:lnTo>
                  <a:pt x="1944662" y="1407228"/>
                </a:lnTo>
                <a:lnTo>
                  <a:pt x="0" y="140722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2070537">
            <a:off x="8268838" y="6571670"/>
            <a:ext cx="1750324" cy="1514826"/>
          </a:xfrm>
          <a:custGeom>
            <a:avLst/>
            <a:gdLst/>
            <a:ahLst/>
            <a:cxnLst/>
            <a:rect r="r" b="b" t="t" l="l"/>
            <a:pathLst>
              <a:path h="1514826" w="1750324">
                <a:moveTo>
                  <a:pt x="0" y="0"/>
                </a:moveTo>
                <a:lnTo>
                  <a:pt x="1750324" y="0"/>
                </a:lnTo>
                <a:lnTo>
                  <a:pt x="1750324" y="1514826"/>
                </a:lnTo>
                <a:lnTo>
                  <a:pt x="0" y="1514826"/>
                </a:lnTo>
                <a:lnTo>
                  <a:pt x="0" y="0"/>
                </a:lnTo>
                <a:close/>
              </a:path>
            </a:pathLst>
          </a:custGeom>
          <a:blipFill>
            <a:blip r:embed="rId17">
              <a:alphaModFix amt="70000"/>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TextBox 15" id="15"/>
          <p:cNvSpPr txBox="true"/>
          <p:nvPr/>
        </p:nvSpPr>
        <p:spPr>
          <a:xfrm rot="0">
            <a:off x="2362200" y="3448050"/>
            <a:ext cx="6553200" cy="5255260"/>
          </a:xfrm>
          <a:prstGeom prst="rect">
            <a:avLst/>
          </a:prstGeom>
        </p:spPr>
        <p:txBody>
          <a:bodyPr anchor="t" rtlCol="false" tIns="0" lIns="0" bIns="0" rIns="0">
            <a:spAutoFit/>
          </a:bodyPr>
          <a:lstStyle/>
          <a:p>
            <a:pPr algn="l" marL="0" indent="0" lvl="0">
              <a:lnSpc>
                <a:spcPts val="4160"/>
              </a:lnSpc>
              <a:spcBef>
                <a:spcPct val="0"/>
              </a:spcBef>
            </a:pPr>
            <a:r>
              <a:rPr lang="en-US" sz="3200">
                <a:solidFill>
                  <a:srgbClr val="000001"/>
                </a:solidFill>
                <a:latin typeface="Coco Gothic"/>
                <a:ea typeface="Coco Gothic"/>
                <a:cs typeface="Coco Gothic"/>
                <a:sym typeface="Coco Gothic"/>
              </a:rPr>
              <a:t>The study uncovers shared genetic and molecular links between SARS-CoV-2 and Alzheimer's disease, highlighting pathways like coagulation and mitochondrial dysfunction. It suggests targeting these pathways to develop effective therapies and stresses the need for further research and drug repurposing.</a:t>
            </a:r>
          </a:p>
        </p:txBody>
      </p:sp>
      <p:sp>
        <p:nvSpPr>
          <p:cNvPr name="TextBox 16" id="16"/>
          <p:cNvSpPr txBox="true"/>
          <p:nvPr/>
        </p:nvSpPr>
        <p:spPr>
          <a:xfrm rot="0">
            <a:off x="2362200" y="2019300"/>
            <a:ext cx="6553200" cy="751840"/>
          </a:xfrm>
          <a:prstGeom prst="rect">
            <a:avLst/>
          </a:prstGeom>
        </p:spPr>
        <p:txBody>
          <a:bodyPr anchor="t" rtlCol="false" tIns="0" lIns="0" bIns="0" rIns="0">
            <a:spAutoFit/>
          </a:bodyPr>
          <a:lstStyle/>
          <a:p>
            <a:pPr algn="l" marL="0" indent="0" lvl="0">
              <a:lnSpc>
                <a:spcPts val="5719"/>
              </a:lnSpc>
              <a:spcBef>
                <a:spcPct val="0"/>
              </a:spcBef>
            </a:pPr>
            <a:r>
              <a:rPr lang="en-US" sz="5199" spc="-51">
                <a:solidFill>
                  <a:srgbClr val="000001"/>
                </a:solidFill>
                <a:latin typeface="Bobby Jones Soft"/>
                <a:ea typeface="Bobby Jones Soft"/>
                <a:cs typeface="Bobby Jones Soft"/>
                <a:sym typeface="Bobby Jones Soft"/>
              </a:rPr>
              <a:t>CONCLUSION</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D0A4"/>
        </a:solidFill>
      </p:bgPr>
    </p:bg>
    <p:spTree>
      <p:nvGrpSpPr>
        <p:cNvPr id="1" name=""/>
        <p:cNvGrpSpPr/>
        <p:nvPr/>
      </p:nvGrpSpPr>
      <p:grpSpPr>
        <a:xfrm>
          <a:off x="0" y="0"/>
          <a:ext cx="0" cy="0"/>
          <a:chOff x="0" y="0"/>
          <a:chExt cx="0" cy="0"/>
        </a:xfrm>
      </p:grpSpPr>
      <p:sp>
        <p:nvSpPr>
          <p:cNvPr name="Freeform 2" id="2"/>
          <p:cNvSpPr/>
          <p:nvPr/>
        </p:nvSpPr>
        <p:spPr>
          <a:xfrm flipH="false" flipV="false" rot="3822479">
            <a:off x="12817907" y="1332562"/>
            <a:ext cx="10709775" cy="3271349"/>
          </a:xfrm>
          <a:custGeom>
            <a:avLst/>
            <a:gdLst/>
            <a:ahLst/>
            <a:cxnLst/>
            <a:rect r="r" b="b" t="t" l="l"/>
            <a:pathLst>
              <a:path h="3271349" w="10709775">
                <a:moveTo>
                  <a:pt x="0" y="0"/>
                </a:moveTo>
                <a:lnTo>
                  <a:pt x="10709775" y="0"/>
                </a:lnTo>
                <a:lnTo>
                  <a:pt x="10709775" y="3271350"/>
                </a:lnTo>
                <a:lnTo>
                  <a:pt x="0" y="3271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263193">
            <a:off x="-1877549" y="7925957"/>
            <a:ext cx="9433900" cy="1399889"/>
          </a:xfrm>
          <a:custGeom>
            <a:avLst/>
            <a:gdLst/>
            <a:ahLst/>
            <a:cxnLst/>
            <a:rect r="r" b="b" t="t" l="l"/>
            <a:pathLst>
              <a:path h="1399889" w="9433900">
                <a:moveTo>
                  <a:pt x="0" y="0"/>
                </a:moveTo>
                <a:lnTo>
                  <a:pt x="9433900" y="0"/>
                </a:lnTo>
                <a:lnTo>
                  <a:pt x="9433900" y="1399889"/>
                </a:lnTo>
                <a:lnTo>
                  <a:pt x="0" y="1399889"/>
                </a:lnTo>
                <a:lnTo>
                  <a:pt x="0" y="0"/>
                </a:lnTo>
                <a:close/>
              </a:path>
            </a:pathLst>
          </a:custGeom>
          <a:blipFill>
            <a:blip r:embed="rId4"/>
            <a:stretch>
              <a:fillRect l="-28173" t="0" r="-43871" b="0"/>
            </a:stretch>
          </a:blipFill>
        </p:spPr>
      </p:sp>
      <p:sp>
        <p:nvSpPr>
          <p:cNvPr name="Freeform 4" id="4"/>
          <p:cNvSpPr/>
          <p:nvPr/>
        </p:nvSpPr>
        <p:spPr>
          <a:xfrm flipH="false" flipV="false" rot="1628515">
            <a:off x="-1875843" y="8051309"/>
            <a:ext cx="7590270" cy="4212600"/>
          </a:xfrm>
          <a:custGeom>
            <a:avLst/>
            <a:gdLst/>
            <a:ahLst/>
            <a:cxnLst/>
            <a:rect r="r" b="b" t="t" l="l"/>
            <a:pathLst>
              <a:path h="4212600" w="7590270">
                <a:moveTo>
                  <a:pt x="0" y="0"/>
                </a:moveTo>
                <a:lnTo>
                  <a:pt x="7590270" y="0"/>
                </a:lnTo>
                <a:lnTo>
                  <a:pt x="7590270" y="4212600"/>
                </a:lnTo>
                <a:lnTo>
                  <a:pt x="0" y="4212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2230994">
            <a:off x="-313738" y="2643879"/>
            <a:ext cx="1895524" cy="1326866"/>
          </a:xfrm>
          <a:custGeom>
            <a:avLst/>
            <a:gdLst/>
            <a:ahLst/>
            <a:cxnLst/>
            <a:rect r="r" b="b" t="t" l="l"/>
            <a:pathLst>
              <a:path h="1326866" w="1895524">
                <a:moveTo>
                  <a:pt x="0" y="0"/>
                </a:moveTo>
                <a:lnTo>
                  <a:pt x="1895523" y="0"/>
                </a:lnTo>
                <a:lnTo>
                  <a:pt x="1895523" y="1326866"/>
                </a:lnTo>
                <a:lnTo>
                  <a:pt x="0" y="13268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028700" y="1029170"/>
            <a:ext cx="16230600" cy="8228661"/>
          </a:xfrm>
          <a:custGeom>
            <a:avLst/>
            <a:gdLst/>
            <a:ahLst/>
            <a:cxnLst/>
            <a:rect r="r" b="b" t="t" l="l"/>
            <a:pathLst>
              <a:path h="8228661" w="16230600">
                <a:moveTo>
                  <a:pt x="0" y="0"/>
                </a:moveTo>
                <a:lnTo>
                  <a:pt x="16230600" y="0"/>
                </a:lnTo>
                <a:lnTo>
                  <a:pt x="16230600" y="8228660"/>
                </a:lnTo>
                <a:lnTo>
                  <a:pt x="0" y="8228660"/>
                </a:lnTo>
                <a:lnTo>
                  <a:pt x="0" y="0"/>
                </a:lnTo>
                <a:close/>
              </a:path>
            </a:pathLst>
          </a:custGeom>
          <a:blipFill>
            <a:blip r:embed="rId9">
              <a:extLst>
                <a:ext uri="{96DAC541-7B7A-43D3-8B79-37D633B846F1}">
                  <asvg:svgBlip xmlns:asvg="http://schemas.microsoft.com/office/drawing/2016/SVG/main" r:embed="rId10"/>
                </a:ext>
              </a:extLst>
            </a:blip>
            <a:stretch>
              <a:fillRect l="-9147" t="-28380" r="-8749" b="-96553"/>
            </a:stretch>
          </a:blipFill>
          <a:ln cap="sq">
            <a:noFill/>
            <a:prstDash val="solid"/>
            <a:miter/>
          </a:ln>
        </p:spPr>
      </p:sp>
      <p:sp>
        <p:nvSpPr>
          <p:cNvPr name="Freeform 7" id="7"/>
          <p:cNvSpPr/>
          <p:nvPr/>
        </p:nvSpPr>
        <p:spPr>
          <a:xfrm flipH="false" flipV="false" rot="-8029901">
            <a:off x="17821537" y="2071968"/>
            <a:ext cx="10709775" cy="3271349"/>
          </a:xfrm>
          <a:custGeom>
            <a:avLst/>
            <a:gdLst/>
            <a:ahLst/>
            <a:cxnLst/>
            <a:rect r="r" b="b" t="t" l="l"/>
            <a:pathLst>
              <a:path h="3271349" w="10709775">
                <a:moveTo>
                  <a:pt x="0" y="0"/>
                </a:moveTo>
                <a:lnTo>
                  <a:pt x="10709775" y="0"/>
                </a:lnTo>
                <a:lnTo>
                  <a:pt x="10709775" y="3271349"/>
                </a:lnTo>
                <a:lnTo>
                  <a:pt x="0" y="32713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9546715" y="8401146"/>
            <a:ext cx="1498366" cy="449510"/>
          </a:xfrm>
          <a:custGeom>
            <a:avLst/>
            <a:gdLst/>
            <a:ahLst/>
            <a:cxnLst/>
            <a:rect r="r" b="b" t="t" l="l"/>
            <a:pathLst>
              <a:path h="449510" w="1498366">
                <a:moveTo>
                  <a:pt x="0" y="0"/>
                </a:moveTo>
                <a:lnTo>
                  <a:pt x="1498366" y="0"/>
                </a:lnTo>
                <a:lnTo>
                  <a:pt x="1498366" y="449510"/>
                </a:lnTo>
                <a:lnTo>
                  <a:pt x="0" y="44951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6312220">
            <a:off x="13962721" y="8585578"/>
            <a:ext cx="1251074" cy="1387280"/>
          </a:xfrm>
          <a:custGeom>
            <a:avLst/>
            <a:gdLst/>
            <a:ahLst/>
            <a:cxnLst/>
            <a:rect r="r" b="b" t="t" l="l"/>
            <a:pathLst>
              <a:path h="1387280" w="1251074">
                <a:moveTo>
                  <a:pt x="0" y="0"/>
                </a:moveTo>
                <a:lnTo>
                  <a:pt x="1251075" y="0"/>
                </a:lnTo>
                <a:lnTo>
                  <a:pt x="1251075" y="1387280"/>
                </a:lnTo>
                <a:lnTo>
                  <a:pt x="0" y="1387280"/>
                </a:lnTo>
                <a:lnTo>
                  <a:pt x="0" y="0"/>
                </a:lnTo>
                <a:close/>
              </a:path>
            </a:pathLst>
          </a:custGeom>
          <a:blipFill>
            <a:blip r:embed="rId15">
              <a:alphaModFix amt="70000"/>
              <a:extLst>
                <a:ext uri="{96DAC541-7B7A-43D3-8B79-37D633B846F1}">
                  <asvg:svgBlip xmlns:asvg="http://schemas.microsoft.com/office/drawing/2016/SVG/main" r:embed="rId16"/>
                </a:ext>
              </a:extLst>
            </a:blip>
            <a:stretch>
              <a:fillRect l="0" t="0" r="0" b="0"/>
            </a:stretch>
          </a:blipFill>
          <a:ln cap="sq">
            <a:noFill/>
            <a:prstDash val="solid"/>
            <a:miter/>
          </a:ln>
        </p:spPr>
      </p:sp>
      <p:grpSp>
        <p:nvGrpSpPr>
          <p:cNvPr name="Group 10" id="10"/>
          <p:cNvGrpSpPr/>
          <p:nvPr/>
        </p:nvGrpSpPr>
        <p:grpSpPr>
          <a:xfrm rot="0">
            <a:off x="16630650" y="1425184"/>
            <a:ext cx="247650" cy="2476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1"/>
            </a:soli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3120"/>
                </a:lnSpc>
              </a:pPr>
            </a:p>
          </p:txBody>
        </p:sp>
      </p:grpSp>
      <p:sp>
        <p:nvSpPr>
          <p:cNvPr name="AutoShape 13" id="13"/>
          <p:cNvSpPr/>
          <p:nvPr/>
        </p:nvSpPr>
        <p:spPr>
          <a:xfrm flipH="true">
            <a:off x="16754475" y="1506661"/>
            <a:ext cx="504825" cy="42349"/>
          </a:xfrm>
          <a:prstGeom prst="line">
            <a:avLst/>
          </a:prstGeom>
          <a:ln cap="flat" w="19050">
            <a:solidFill>
              <a:srgbClr val="000001"/>
            </a:solidFill>
            <a:prstDash val="solid"/>
            <a:headEnd type="none" len="sm" w="sm"/>
            <a:tailEnd type="none" len="sm" w="sm"/>
          </a:ln>
        </p:spPr>
      </p:sp>
      <p:sp>
        <p:nvSpPr>
          <p:cNvPr name="Freeform 14" id="14"/>
          <p:cNvSpPr/>
          <p:nvPr/>
        </p:nvSpPr>
        <p:spPr>
          <a:xfrm flipH="false" flipV="false" rot="0">
            <a:off x="11858037" y="1756445"/>
            <a:ext cx="4998027" cy="7048500"/>
          </a:xfrm>
          <a:custGeom>
            <a:avLst/>
            <a:gdLst/>
            <a:ahLst/>
            <a:cxnLst/>
            <a:rect r="r" b="b" t="t" l="l"/>
            <a:pathLst>
              <a:path h="7048500" w="4998027">
                <a:moveTo>
                  <a:pt x="0" y="0"/>
                </a:moveTo>
                <a:lnTo>
                  <a:pt x="4998027" y="0"/>
                </a:lnTo>
                <a:lnTo>
                  <a:pt x="4998027" y="7048500"/>
                </a:lnTo>
                <a:lnTo>
                  <a:pt x="0" y="70485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5" id="15"/>
          <p:cNvSpPr txBox="true"/>
          <p:nvPr/>
        </p:nvSpPr>
        <p:spPr>
          <a:xfrm rot="0">
            <a:off x="1224573" y="3345412"/>
            <a:ext cx="11005527" cy="3848978"/>
          </a:xfrm>
          <a:prstGeom prst="rect">
            <a:avLst/>
          </a:prstGeom>
        </p:spPr>
        <p:txBody>
          <a:bodyPr anchor="t" rtlCol="false" tIns="0" lIns="0" bIns="0" rIns="0">
            <a:spAutoFit/>
          </a:bodyPr>
          <a:lstStyle/>
          <a:p>
            <a:pPr algn="ctr">
              <a:lnSpc>
                <a:spcPts val="5026"/>
              </a:lnSpc>
            </a:pPr>
          </a:p>
          <a:p>
            <a:pPr algn="l" marL="986478" indent="-493239" lvl="1">
              <a:lnSpc>
                <a:spcPts val="5026"/>
              </a:lnSpc>
              <a:buFont typeface="Arial"/>
              <a:buChar char="•"/>
            </a:pPr>
            <a:r>
              <a:rPr lang="en-US" sz="4569" spc="-45">
                <a:solidFill>
                  <a:srgbClr val="000001"/>
                </a:solidFill>
                <a:latin typeface="Bobby Jones Soft"/>
                <a:ea typeface="Bobby Jones Soft"/>
                <a:cs typeface="Bobby Jones Soft"/>
                <a:sym typeface="Bobby Jones Soft"/>
              </a:rPr>
              <a:t>IDENTIFY THE COMMON GENETIC ELEMENTS AND MOLECULAR PATHWAYS SHARED BY ALZHEIMER'S DISEASE AND SARS-COV-2 INFECTION.</a:t>
            </a:r>
          </a:p>
          <a:p>
            <a:pPr algn="l">
              <a:lnSpc>
                <a:spcPts val="5026"/>
              </a:lnSpc>
            </a:pPr>
          </a:p>
        </p:txBody>
      </p:sp>
      <p:sp>
        <p:nvSpPr>
          <p:cNvPr name="TextBox 16" id="16"/>
          <p:cNvSpPr txBox="true"/>
          <p:nvPr/>
        </p:nvSpPr>
        <p:spPr>
          <a:xfrm rot="0">
            <a:off x="2392918" y="1616841"/>
            <a:ext cx="8652163" cy="1244902"/>
          </a:xfrm>
          <a:prstGeom prst="rect">
            <a:avLst/>
          </a:prstGeom>
        </p:spPr>
        <p:txBody>
          <a:bodyPr anchor="t" rtlCol="false" tIns="0" lIns="0" bIns="0" rIns="0">
            <a:spAutoFit/>
          </a:bodyPr>
          <a:lstStyle/>
          <a:p>
            <a:pPr algn="l" marL="0" indent="0" lvl="0">
              <a:lnSpc>
                <a:spcPts val="9530"/>
              </a:lnSpc>
              <a:spcBef>
                <a:spcPct val="0"/>
              </a:spcBef>
            </a:pPr>
            <a:r>
              <a:rPr lang="en-US" sz="8664" spc="-86">
                <a:solidFill>
                  <a:srgbClr val="000001"/>
                </a:solidFill>
                <a:latin typeface="Bobby Jones Soft"/>
                <a:ea typeface="Bobby Jones Soft"/>
                <a:cs typeface="Bobby Jones Soft"/>
                <a:sym typeface="Bobby Jones Soft"/>
              </a:rPr>
              <a:t>AIM AND OBJECTIVE </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BB3BF"/>
        </a:solidFill>
      </p:bgPr>
    </p:bg>
    <p:spTree>
      <p:nvGrpSpPr>
        <p:cNvPr id="1" name=""/>
        <p:cNvGrpSpPr/>
        <p:nvPr/>
      </p:nvGrpSpPr>
      <p:grpSpPr>
        <a:xfrm>
          <a:off x="0" y="0"/>
          <a:ext cx="0" cy="0"/>
          <a:chOff x="0" y="0"/>
          <a:chExt cx="0" cy="0"/>
        </a:xfrm>
      </p:grpSpPr>
      <p:sp>
        <p:nvSpPr>
          <p:cNvPr name="Freeform 2" id="2"/>
          <p:cNvSpPr/>
          <p:nvPr/>
        </p:nvSpPr>
        <p:spPr>
          <a:xfrm flipH="false" flipV="false" rot="0">
            <a:off x="16215576" y="581564"/>
            <a:ext cx="2346311" cy="2476912"/>
          </a:xfrm>
          <a:custGeom>
            <a:avLst/>
            <a:gdLst/>
            <a:ahLst/>
            <a:cxnLst/>
            <a:rect r="r" b="b" t="t" l="l"/>
            <a:pathLst>
              <a:path h="2476912" w="2346311">
                <a:moveTo>
                  <a:pt x="0" y="0"/>
                </a:moveTo>
                <a:lnTo>
                  <a:pt x="2346311" y="0"/>
                </a:lnTo>
                <a:lnTo>
                  <a:pt x="2346311" y="2476912"/>
                </a:lnTo>
                <a:lnTo>
                  <a:pt x="0" y="24769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9063134">
            <a:off x="11394417" y="7544048"/>
            <a:ext cx="9433900" cy="1399889"/>
          </a:xfrm>
          <a:custGeom>
            <a:avLst/>
            <a:gdLst/>
            <a:ahLst/>
            <a:cxnLst/>
            <a:rect r="r" b="b" t="t" l="l"/>
            <a:pathLst>
              <a:path h="1399889" w="9433900">
                <a:moveTo>
                  <a:pt x="0" y="0"/>
                </a:moveTo>
                <a:lnTo>
                  <a:pt x="9433901" y="0"/>
                </a:lnTo>
                <a:lnTo>
                  <a:pt x="9433901" y="1399889"/>
                </a:lnTo>
                <a:lnTo>
                  <a:pt x="0" y="1399889"/>
                </a:lnTo>
                <a:lnTo>
                  <a:pt x="0" y="0"/>
                </a:lnTo>
                <a:close/>
              </a:path>
            </a:pathLst>
          </a:custGeom>
          <a:blipFill>
            <a:blip r:embed="rId4"/>
            <a:stretch>
              <a:fillRect l="-28173" t="0" r="-43871" b="0"/>
            </a:stretch>
          </a:blipFill>
        </p:spPr>
      </p:sp>
      <p:sp>
        <p:nvSpPr>
          <p:cNvPr name="Freeform 4" id="4"/>
          <p:cNvSpPr/>
          <p:nvPr/>
        </p:nvSpPr>
        <p:spPr>
          <a:xfrm flipH="false" flipV="false" rot="-1645156">
            <a:off x="12973729" y="8210521"/>
            <a:ext cx="7590270" cy="4212600"/>
          </a:xfrm>
          <a:custGeom>
            <a:avLst/>
            <a:gdLst/>
            <a:ahLst/>
            <a:cxnLst/>
            <a:rect r="r" b="b" t="t" l="l"/>
            <a:pathLst>
              <a:path h="4212600" w="7590270">
                <a:moveTo>
                  <a:pt x="0" y="0"/>
                </a:moveTo>
                <a:lnTo>
                  <a:pt x="7590271" y="0"/>
                </a:lnTo>
                <a:lnTo>
                  <a:pt x="7590271" y="4212600"/>
                </a:lnTo>
                <a:lnTo>
                  <a:pt x="0" y="4212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220237" y="2316380"/>
            <a:ext cx="7940241" cy="7940241"/>
          </a:xfrm>
          <a:custGeom>
            <a:avLst/>
            <a:gdLst/>
            <a:ahLst/>
            <a:cxnLst/>
            <a:rect r="r" b="b" t="t" l="l"/>
            <a:pathLst>
              <a:path h="7940241" w="7940241">
                <a:moveTo>
                  <a:pt x="0" y="0"/>
                </a:moveTo>
                <a:lnTo>
                  <a:pt x="7940240" y="0"/>
                </a:lnTo>
                <a:lnTo>
                  <a:pt x="7940240" y="7940240"/>
                </a:lnTo>
                <a:lnTo>
                  <a:pt x="0" y="7940240"/>
                </a:lnTo>
                <a:lnTo>
                  <a:pt x="0" y="0"/>
                </a:lnTo>
                <a:close/>
              </a:path>
            </a:pathLst>
          </a:custGeom>
          <a:blipFill>
            <a:blip r:embed="rId7">
              <a:extLst>
                <a:ext uri="{96DAC541-7B7A-43D3-8B79-37D633B846F1}">
                  <asvg:svgBlip xmlns:asvg="http://schemas.microsoft.com/office/drawing/2016/SVG/main" r:embed="rId8"/>
                </a:ext>
              </a:extLst>
            </a:blip>
            <a:stretch>
              <a:fillRect l="-8396" t="-6101" r="-8132" b="-6614"/>
            </a:stretch>
          </a:blipFill>
          <a:ln cap="sq">
            <a:noFill/>
            <a:prstDash val="solid"/>
            <a:miter/>
          </a:ln>
        </p:spPr>
      </p:sp>
      <p:sp>
        <p:nvSpPr>
          <p:cNvPr name="TextBox 6" id="6"/>
          <p:cNvSpPr txBox="true"/>
          <p:nvPr/>
        </p:nvSpPr>
        <p:spPr>
          <a:xfrm rot="0">
            <a:off x="3227222" y="608821"/>
            <a:ext cx="11201400" cy="1273808"/>
          </a:xfrm>
          <a:prstGeom prst="rect">
            <a:avLst/>
          </a:prstGeom>
        </p:spPr>
        <p:txBody>
          <a:bodyPr anchor="t" rtlCol="false" tIns="0" lIns="0" bIns="0" rIns="0">
            <a:spAutoFit/>
          </a:bodyPr>
          <a:lstStyle/>
          <a:p>
            <a:pPr algn="ctr" marL="0" indent="0" lvl="0">
              <a:lnSpc>
                <a:spcPts val="9679"/>
              </a:lnSpc>
            </a:pPr>
            <a:r>
              <a:rPr lang="en-US" sz="8799" spc="-87">
                <a:solidFill>
                  <a:srgbClr val="000001"/>
                </a:solidFill>
                <a:latin typeface="Bobby Jones Soft"/>
                <a:ea typeface="Bobby Jones Soft"/>
                <a:cs typeface="Bobby Jones Soft"/>
                <a:sym typeface="Bobby Jones Soft"/>
              </a:rPr>
              <a:t>METHODOLGY </a:t>
            </a:r>
          </a:p>
        </p:txBody>
      </p:sp>
      <p:sp>
        <p:nvSpPr>
          <p:cNvPr name="Freeform 7" id="7"/>
          <p:cNvSpPr/>
          <p:nvPr/>
        </p:nvSpPr>
        <p:spPr>
          <a:xfrm flipH="false" flipV="false" rot="-2051113">
            <a:off x="12060678" y="8846552"/>
            <a:ext cx="2456646" cy="1210456"/>
          </a:xfrm>
          <a:custGeom>
            <a:avLst/>
            <a:gdLst/>
            <a:ahLst/>
            <a:cxnLst/>
            <a:rect r="r" b="b" t="t" l="l"/>
            <a:pathLst>
              <a:path h="1210456" w="2456646">
                <a:moveTo>
                  <a:pt x="0" y="0"/>
                </a:moveTo>
                <a:lnTo>
                  <a:pt x="2456646" y="0"/>
                </a:lnTo>
                <a:lnTo>
                  <a:pt x="2456646" y="1210456"/>
                </a:lnTo>
                <a:lnTo>
                  <a:pt x="0" y="1210456"/>
                </a:lnTo>
                <a:lnTo>
                  <a:pt x="0" y="0"/>
                </a:lnTo>
                <a:close/>
              </a:path>
            </a:pathLst>
          </a:custGeom>
          <a:blipFill>
            <a:blip r:embed="rId9">
              <a:alphaModFix amt="60000"/>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10048721" y="2316380"/>
            <a:ext cx="7940241" cy="7940241"/>
          </a:xfrm>
          <a:custGeom>
            <a:avLst/>
            <a:gdLst/>
            <a:ahLst/>
            <a:cxnLst/>
            <a:rect r="r" b="b" t="t" l="l"/>
            <a:pathLst>
              <a:path h="7940241" w="7940241">
                <a:moveTo>
                  <a:pt x="0" y="0"/>
                </a:moveTo>
                <a:lnTo>
                  <a:pt x="7940240" y="0"/>
                </a:lnTo>
                <a:lnTo>
                  <a:pt x="7940240" y="7940240"/>
                </a:lnTo>
                <a:lnTo>
                  <a:pt x="0" y="7940240"/>
                </a:lnTo>
                <a:lnTo>
                  <a:pt x="0" y="0"/>
                </a:lnTo>
                <a:close/>
              </a:path>
            </a:pathLst>
          </a:custGeom>
          <a:blipFill>
            <a:blip r:embed="rId7">
              <a:extLst>
                <a:ext uri="{96DAC541-7B7A-43D3-8B79-37D633B846F1}">
                  <asvg:svgBlip xmlns:asvg="http://schemas.microsoft.com/office/drawing/2016/SVG/main" r:embed="rId8"/>
                </a:ext>
              </a:extLst>
            </a:blip>
            <a:stretch>
              <a:fillRect l="-8396" t="-6101" r="-8132" b="-6614"/>
            </a:stretch>
          </a:blipFill>
          <a:ln cap="sq">
            <a:noFill/>
            <a:prstDash val="solid"/>
            <a:miter/>
          </a:ln>
        </p:spPr>
      </p:sp>
      <p:sp>
        <p:nvSpPr>
          <p:cNvPr name="Freeform 9" id="9"/>
          <p:cNvSpPr/>
          <p:nvPr/>
        </p:nvSpPr>
        <p:spPr>
          <a:xfrm flipH="false" flipV="false" rot="0">
            <a:off x="2211866" y="0"/>
            <a:ext cx="2662867" cy="2474046"/>
          </a:xfrm>
          <a:custGeom>
            <a:avLst/>
            <a:gdLst/>
            <a:ahLst/>
            <a:cxnLst/>
            <a:rect r="r" b="b" t="t" l="l"/>
            <a:pathLst>
              <a:path h="2474046" w="2662867">
                <a:moveTo>
                  <a:pt x="0" y="0"/>
                </a:moveTo>
                <a:lnTo>
                  <a:pt x="2662868" y="0"/>
                </a:lnTo>
                <a:lnTo>
                  <a:pt x="2662868" y="2474046"/>
                </a:lnTo>
                <a:lnTo>
                  <a:pt x="0" y="24740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220237" y="1882629"/>
            <a:ext cx="867502" cy="867502"/>
          </a:xfrm>
          <a:custGeom>
            <a:avLst/>
            <a:gdLst/>
            <a:ahLst/>
            <a:cxnLst/>
            <a:rect r="r" b="b" t="t" l="l"/>
            <a:pathLst>
              <a:path h="867502" w="867502">
                <a:moveTo>
                  <a:pt x="0" y="0"/>
                </a:moveTo>
                <a:lnTo>
                  <a:pt x="867502" y="0"/>
                </a:lnTo>
                <a:lnTo>
                  <a:pt x="867502" y="867502"/>
                </a:lnTo>
                <a:lnTo>
                  <a:pt x="0" y="86750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0048721" y="1882629"/>
            <a:ext cx="818944" cy="818944"/>
          </a:xfrm>
          <a:custGeom>
            <a:avLst/>
            <a:gdLst/>
            <a:ahLst/>
            <a:cxnLst/>
            <a:rect r="r" b="b" t="t" l="l"/>
            <a:pathLst>
              <a:path h="818944" w="818944">
                <a:moveTo>
                  <a:pt x="0" y="0"/>
                </a:moveTo>
                <a:lnTo>
                  <a:pt x="818944" y="0"/>
                </a:lnTo>
                <a:lnTo>
                  <a:pt x="818944" y="818944"/>
                </a:lnTo>
                <a:lnTo>
                  <a:pt x="0" y="8189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2" id="12"/>
          <p:cNvSpPr txBox="true"/>
          <p:nvPr/>
        </p:nvSpPr>
        <p:spPr>
          <a:xfrm rot="0">
            <a:off x="526806" y="2860913"/>
            <a:ext cx="6808069" cy="7172325"/>
          </a:xfrm>
          <a:prstGeom prst="rect">
            <a:avLst/>
          </a:prstGeom>
        </p:spPr>
        <p:txBody>
          <a:bodyPr anchor="t" rtlCol="false" tIns="0" lIns="0" bIns="0" rIns="0">
            <a:spAutoFit/>
          </a:bodyPr>
          <a:lstStyle/>
          <a:p>
            <a:pPr algn="ctr">
              <a:lnSpc>
                <a:spcPts val="3602"/>
              </a:lnSpc>
              <a:spcBef>
                <a:spcPct val="0"/>
              </a:spcBef>
            </a:pPr>
            <a:r>
              <a:rPr lang="en-US" b="true" sz="3001">
                <a:solidFill>
                  <a:srgbClr val="000001"/>
                </a:solidFill>
                <a:latin typeface="Coco Gothic Bold"/>
                <a:ea typeface="Coco Gothic Bold"/>
                <a:cs typeface="Coco Gothic Bold"/>
                <a:sym typeface="Coco Gothic Bold"/>
              </a:rPr>
              <a:t>  Data Collection and Preprocessing:</a:t>
            </a:r>
          </a:p>
          <a:p>
            <a:pPr algn="ctr" marL="669693" indent="-334846" lvl="1">
              <a:lnSpc>
                <a:spcPts val="3722"/>
              </a:lnSpc>
              <a:spcBef>
                <a:spcPct val="0"/>
              </a:spcBef>
              <a:buFont typeface="Arial"/>
              <a:buChar char="•"/>
            </a:pPr>
            <a:r>
              <a:rPr lang="en-US" sz="3101">
                <a:solidFill>
                  <a:srgbClr val="000001"/>
                </a:solidFill>
                <a:latin typeface="Coco Gothic"/>
                <a:ea typeface="Coco Gothic"/>
                <a:cs typeface="Coco Gothic"/>
                <a:sym typeface="Coco Gothic"/>
              </a:rPr>
              <a:t>Datasets: Retrieved from Gene Expression Omnibus (GEO) database for RNA-seq analysis.</a:t>
            </a:r>
          </a:p>
          <a:p>
            <a:pPr algn="ctr" marL="669693" indent="-334846" lvl="1">
              <a:lnSpc>
                <a:spcPts val="3722"/>
              </a:lnSpc>
              <a:spcBef>
                <a:spcPct val="0"/>
              </a:spcBef>
              <a:buFont typeface="Arial"/>
              <a:buChar char="•"/>
            </a:pPr>
            <a:r>
              <a:rPr lang="en-US" sz="3101">
                <a:solidFill>
                  <a:srgbClr val="000001"/>
                </a:solidFill>
                <a:latin typeface="Coco Gothic"/>
                <a:ea typeface="Coco Gothic"/>
                <a:cs typeface="Coco Gothic"/>
                <a:sym typeface="Coco Gothic"/>
              </a:rPr>
              <a:t>Studies: Focused on Alzheimer's disease (AD) and SARS-CoV-2 (COVID-19).</a:t>
            </a:r>
          </a:p>
          <a:p>
            <a:pPr algn="ctr" marL="669693" indent="-334846" lvl="1">
              <a:lnSpc>
                <a:spcPts val="3722"/>
              </a:lnSpc>
              <a:spcBef>
                <a:spcPct val="0"/>
              </a:spcBef>
              <a:buFont typeface="Arial"/>
              <a:buChar char="•"/>
            </a:pPr>
            <a:r>
              <a:rPr lang="en-US" sz="3101">
                <a:solidFill>
                  <a:srgbClr val="000001"/>
                </a:solidFill>
                <a:latin typeface="Coco Gothic"/>
                <a:ea typeface="Coco Gothic"/>
                <a:cs typeface="Coco Gothic"/>
                <a:sym typeface="Coco Gothic"/>
              </a:rPr>
              <a:t>Samples: Selected 10 control and 10 illness samples for each dataset.</a:t>
            </a:r>
          </a:p>
          <a:p>
            <a:pPr algn="ctr" marL="669693" indent="-334846" lvl="1">
              <a:lnSpc>
                <a:spcPts val="3722"/>
              </a:lnSpc>
              <a:spcBef>
                <a:spcPct val="0"/>
              </a:spcBef>
              <a:buFont typeface="Arial"/>
              <a:buChar char="•"/>
            </a:pPr>
            <a:r>
              <a:rPr lang="en-US" sz="3101">
                <a:solidFill>
                  <a:srgbClr val="000001"/>
                </a:solidFill>
                <a:latin typeface="Coco Gothic"/>
                <a:ea typeface="Coco Gothic"/>
                <a:cs typeface="Coco Gothic"/>
                <a:sym typeface="Coco Gothic"/>
              </a:rPr>
              <a:t>Analysis: Conducted Differential Expression Analysis (DEA) using GEO2R to identify DEGs for both diseases</a:t>
            </a:r>
          </a:p>
          <a:p>
            <a:pPr algn="ctr">
              <a:lnSpc>
                <a:spcPts val="3722"/>
              </a:lnSpc>
              <a:spcBef>
                <a:spcPct val="0"/>
              </a:spcBef>
            </a:pPr>
          </a:p>
        </p:txBody>
      </p:sp>
      <p:sp>
        <p:nvSpPr>
          <p:cNvPr name="TextBox 13" id="13"/>
          <p:cNvSpPr txBox="true"/>
          <p:nvPr/>
        </p:nvSpPr>
        <p:spPr>
          <a:xfrm rot="0">
            <a:off x="10561755" y="3118088"/>
            <a:ext cx="6914173" cy="6667500"/>
          </a:xfrm>
          <a:prstGeom prst="rect">
            <a:avLst/>
          </a:prstGeom>
        </p:spPr>
        <p:txBody>
          <a:bodyPr anchor="t" rtlCol="false" tIns="0" lIns="0" bIns="0" rIns="0">
            <a:spAutoFit/>
          </a:bodyPr>
          <a:lstStyle/>
          <a:p>
            <a:pPr algn="ctr">
              <a:lnSpc>
                <a:spcPts val="3768"/>
              </a:lnSpc>
            </a:pPr>
            <a:r>
              <a:rPr lang="en-US" b="true" sz="3140">
                <a:solidFill>
                  <a:srgbClr val="000001"/>
                </a:solidFill>
                <a:latin typeface="Coco Gothic Bold"/>
                <a:ea typeface="Coco Gothic Bold"/>
                <a:cs typeface="Coco Gothic Bold"/>
                <a:sym typeface="Coco Gothic Bold"/>
              </a:rPr>
              <a:t>Identification of Common Genes &amp; ShinyGO Analysis</a:t>
            </a:r>
          </a:p>
          <a:p>
            <a:pPr algn="ctr" marL="721152" indent="-360576" lvl="1">
              <a:lnSpc>
                <a:spcPts val="4008"/>
              </a:lnSpc>
              <a:buFont typeface="Arial"/>
              <a:buChar char="•"/>
            </a:pPr>
            <a:r>
              <a:rPr lang="en-US" sz="3340">
                <a:solidFill>
                  <a:srgbClr val="000001"/>
                </a:solidFill>
                <a:latin typeface="Coco Gothic"/>
                <a:ea typeface="Coco Gothic"/>
                <a:cs typeface="Coco Gothic"/>
                <a:sym typeface="Coco Gothic"/>
              </a:rPr>
              <a:t>DEGs Comparison: Analyzed using R to find shared genes between AD and SARS-CoV-2 datasets.</a:t>
            </a:r>
          </a:p>
          <a:p>
            <a:pPr algn="ctr" marL="721152" indent="-360576" lvl="1">
              <a:lnSpc>
                <a:spcPts val="4008"/>
              </a:lnSpc>
              <a:buFont typeface="Arial"/>
              <a:buChar char="•"/>
            </a:pPr>
            <a:r>
              <a:rPr lang="en-US" sz="3340">
                <a:solidFill>
                  <a:srgbClr val="000001"/>
                </a:solidFill>
                <a:latin typeface="Coco Gothic"/>
                <a:ea typeface="Coco Gothic"/>
                <a:cs typeface="Coco Gothic"/>
                <a:sym typeface="Coco Gothic"/>
              </a:rPr>
              <a:t>ShinyGO: Functional annotation, phylogenetic tree construction, and gene enrichment analysis performed.</a:t>
            </a:r>
          </a:p>
          <a:p>
            <a:pPr algn="ctr" marL="721152" indent="-360576" lvl="1">
              <a:lnSpc>
                <a:spcPts val="4008"/>
              </a:lnSpc>
              <a:buFont typeface="Arial"/>
              <a:buChar char="•"/>
            </a:pPr>
            <a:r>
              <a:rPr lang="en-US" sz="3340">
                <a:solidFill>
                  <a:srgbClr val="000001"/>
                </a:solidFill>
                <a:latin typeface="Coco Gothic"/>
                <a:ea typeface="Coco Gothic"/>
                <a:cs typeface="Coco Gothic"/>
                <a:sym typeface="Coco Gothic"/>
              </a:rPr>
              <a:t>Focus: Identified biological roles and evolutionary links of common genes.</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BB3BF"/>
        </a:solidFill>
      </p:bgPr>
    </p:bg>
    <p:spTree>
      <p:nvGrpSpPr>
        <p:cNvPr id="1" name=""/>
        <p:cNvGrpSpPr/>
        <p:nvPr/>
      </p:nvGrpSpPr>
      <p:grpSpPr>
        <a:xfrm>
          <a:off x="0" y="0"/>
          <a:ext cx="0" cy="0"/>
          <a:chOff x="0" y="0"/>
          <a:chExt cx="0" cy="0"/>
        </a:xfrm>
      </p:grpSpPr>
      <p:sp>
        <p:nvSpPr>
          <p:cNvPr name="Freeform 2" id="2"/>
          <p:cNvSpPr/>
          <p:nvPr/>
        </p:nvSpPr>
        <p:spPr>
          <a:xfrm flipH="false" flipV="false" rot="0">
            <a:off x="3543300" y="9181997"/>
            <a:ext cx="1437508" cy="1437508"/>
          </a:xfrm>
          <a:custGeom>
            <a:avLst/>
            <a:gdLst/>
            <a:ahLst/>
            <a:cxnLst/>
            <a:rect r="r" b="b" t="t" l="l"/>
            <a:pathLst>
              <a:path h="1437508" w="1437508">
                <a:moveTo>
                  <a:pt x="0" y="0"/>
                </a:moveTo>
                <a:lnTo>
                  <a:pt x="1437508" y="0"/>
                </a:lnTo>
                <a:lnTo>
                  <a:pt x="1437508" y="1437508"/>
                </a:lnTo>
                <a:lnTo>
                  <a:pt x="0" y="14375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6898599">
            <a:off x="-624888" y="6903410"/>
            <a:ext cx="1903821" cy="1820746"/>
          </a:xfrm>
          <a:custGeom>
            <a:avLst/>
            <a:gdLst/>
            <a:ahLst/>
            <a:cxnLst/>
            <a:rect r="r" b="b" t="t" l="l"/>
            <a:pathLst>
              <a:path h="1820746" w="1903821">
                <a:moveTo>
                  <a:pt x="0" y="0"/>
                </a:moveTo>
                <a:lnTo>
                  <a:pt x="1903822" y="0"/>
                </a:lnTo>
                <a:lnTo>
                  <a:pt x="1903822" y="1820746"/>
                </a:lnTo>
                <a:lnTo>
                  <a:pt x="0" y="1820746"/>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7772400" y="2813641"/>
            <a:ext cx="3048000" cy="381000"/>
          </a:xfrm>
          <a:prstGeom prst="rect">
            <a:avLst/>
          </a:prstGeom>
        </p:spPr>
        <p:txBody>
          <a:bodyPr anchor="t" rtlCol="false" tIns="0" lIns="0" bIns="0" rIns="0">
            <a:spAutoFit/>
          </a:bodyPr>
          <a:lstStyle/>
          <a:p>
            <a:pPr algn="ctr" marL="0" indent="0" lvl="0">
              <a:lnSpc>
                <a:spcPts val="2880"/>
              </a:lnSpc>
            </a:pPr>
          </a:p>
        </p:txBody>
      </p:sp>
      <p:sp>
        <p:nvSpPr>
          <p:cNvPr name="Freeform 5" id="5"/>
          <p:cNvSpPr/>
          <p:nvPr/>
        </p:nvSpPr>
        <p:spPr>
          <a:xfrm flipH="false" flipV="false" rot="2969158">
            <a:off x="-436772" y="7315380"/>
            <a:ext cx="2548920" cy="1255923"/>
          </a:xfrm>
          <a:custGeom>
            <a:avLst/>
            <a:gdLst/>
            <a:ahLst/>
            <a:cxnLst/>
            <a:rect r="r" b="b" t="t" l="l"/>
            <a:pathLst>
              <a:path h="1255923" w="2548920">
                <a:moveTo>
                  <a:pt x="0" y="0"/>
                </a:moveTo>
                <a:lnTo>
                  <a:pt x="2548921" y="0"/>
                </a:lnTo>
                <a:lnTo>
                  <a:pt x="2548921" y="1255922"/>
                </a:lnTo>
                <a:lnTo>
                  <a:pt x="0" y="1255922"/>
                </a:lnTo>
                <a:lnTo>
                  <a:pt x="0" y="0"/>
                </a:lnTo>
                <a:close/>
              </a:path>
            </a:pathLst>
          </a:custGeom>
          <a:blipFill>
            <a:blip r:embed="rId6">
              <a:alphaModFix amt="60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0">
            <a:off x="327023" y="1485900"/>
            <a:ext cx="7940241" cy="7940241"/>
          </a:xfrm>
          <a:custGeom>
            <a:avLst/>
            <a:gdLst/>
            <a:ahLst/>
            <a:cxnLst/>
            <a:rect r="r" b="b" t="t" l="l"/>
            <a:pathLst>
              <a:path h="7940241" w="7940241">
                <a:moveTo>
                  <a:pt x="0" y="0"/>
                </a:moveTo>
                <a:lnTo>
                  <a:pt x="7940241" y="0"/>
                </a:lnTo>
                <a:lnTo>
                  <a:pt x="7940241" y="7940241"/>
                </a:lnTo>
                <a:lnTo>
                  <a:pt x="0" y="7940241"/>
                </a:lnTo>
                <a:lnTo>
                  <a:pt x="0" y="0"/>
                </a:lnTo>
                <a:close/>
              </a:path>
            </a:pathLst>
          </a:custGeom>
          <a:blipFill>
            <a:blip r:embed="rId8">
              <a:extLst>
                <a:ext uri="{96DAC541-7B7A-43D3-8B79-37D633B846F1}">
                  <asvg:svgBlip xmlns:asvg="http://schemas.microsoft.com/office/drawing/2016/SVG/main" r:embed="rId9"/>
                </a:ext>
              </a:extLst>
            </a:blip>
            <a:stretch>
              <a:fillRect l="-8396" t="-6101" r="-8132" b="-6614"/>
            </a:stretch>
          </a:blipFill>
          <a:ln cap="sq">
            <a:noFill/>
            <a:prstDash val="solid"/>
            <a:miter/>
          </a:ln>
        </p:spPr>
      </p:sp>
      <p:sp>
        <p:nvSpPr>
          <p:cNvPr name="Freeform 7" id="7"/>
          <p:cNvSpPr/>
          <p:nvPr/>
        </p:nvSpPr>
        <p:spPr>
          <a:xfrm flipH="false" flipV="false" rot="0">
            <a:off x="9903909" y="1379949"/>
            <a:ext cx="7940241" cy="7940241"/>
          </a:xfrm>
          <a:custGeom>
            <a:avLst/>
            <a:gdLst/>
            <a:ahLst/>
            <a:cxnLst/>
            <a:rect r="r" b="b" t="t" l="l"/>
            <a:pathLst>
              <a:path h="7940241" w="7940241">
                <a:moveTo>
                  <a:pt x="0" y="0"/>
                </a:moveTo>
                <a:lnTo>
                  <a:pt x="7940241" y="0"/>
                </a:lnTo>
                <a:lnTo>
                  <a:pt x="7940241" y="7940241"/>
                </a:lnTo>
                <a:lnTo>
                  <a:pt x="0" y="7940241"/>
                </a:lnTo>
                <a:lnTo>
                  <a:pt x="0" y="0"/>
                </a:lnTo>
                <a:close/>
              </a:path>
            </a:pathLst>
          </a:custGeom>
          <a:blipFill>
            <a:blip r:embed="rId8">
              <a:extLst>
                <a:ext uri="{96DAC541-7B7A-43D3-8B79-37D633B846F1}">
                  <asvg:svgBlip xmlns:asvg="http://schemas.microsoft.com/office/drawing/2016/SVG/main" r:embed="rId9"/>
                </a:ext>
              </a:extLst>
            </a:blip>
            <a:stretch>
              <a:fillRect l="-8396" t="-6101" r="-8132" b="-6614"/>
            </a:stretch>
          </a:blipFill>
          <a:ln cap="sq">
            <a:noFill/>
            <a:prstDash val="solid"/>
            <a:miter/>
          </a:ln>
        </p:spPr>
      </p:sp>
      <p:sp>
        <p:nvSpPr>
          <p:cNvPr name="Freeform 8" id="8"/>
          <p:cNvSpPr/>
          <p:nvPr/>
        </p:nvSpPr>
        <p:spPr>
          <a:xfrm flipH="false" flipV="false" rot="0">
            <a:off x="146518" y="1044809"/>
            <a:ext cx="882182" cy="882182"/>
          </a:xfrm>
          <a:custGeom>
            <a:avLst/>
            <a:gdLst/>
            <a:ahLst/>
            <a:cxnLst/>
            <a:rect r="r" b="b" t="t" l="l"/>
            <a:pathLst>
              <a:path h="882182" w="882182">
                <a:moveTo>
                  <a:pt x="0" y="0"/>
                </a:moveTo>
                <a:lnTo>
                  <a:pt x="882182" y="0"/>
                </a:lnTo>
                <a:lnTo>
                  <a:pt x="882182" y="882182"/>
                </a:lnTo>
                <a:lnTo>
                  <a:pt x="0" y="8821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9592210" y="1037626"/>
            <a:ext cx="896549" cy="896549"/>
          </a:xfrm>
          <a:custGeom>
            <a:avLst/>
            <a:gdLst/>
            <a:ahLst/>
            <a:cxnLst/>
            <a:rect r="r" b="b" t="t" l="l"/>
            <a:pathLst>
              <a:path h="896549" w="896549">
                <a:moveTo>
                  <a:pt x="0" y="0"/>
                </a:moveTo>
                <a:lnTo>
                  <a:pt x="896549" y="0"/>
                </a:lnTo>
                <a:lnTo>
                  <a:pt x="896549" y="896548"/>
                </a:lnTo>
                <a:lnTo>
                  <a:pt x="0" y="89654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837688" y="2060200"/>
            <a:ext cx="6743700" cy="6772275"/>
          </a:xfrm>
          <a:prstGeom prst="rect">
            <a:avLst/>
          </a:prstGeom>
        </p:spPr>
        <p:txBody>
          <a:bodyPr anchor="t" rtlCol="false" tIns="0" lIns="0" bIns="0" rIns="0">
            <a:spAutoFit/>
          </a:bodyPr>
          <a:lstStyle/>
          <a:p>
            <a:pPr algn="ctr">
              <a:lnSpc>
                <a:spcPts val="4467"/>
              </a:lnSpc>
              <a:spcBef>
                <a:spcPct val="0"/>
              </a:spcBef>
            </a:pPr>
            <a:r>
              <a:rPr lang="en-US" b="true" sz="3723">
                <a:solidFill>
                  <a:srgbClr val="000001"/>
                </a:solidFill>
                <a:latin typeface="Coco Gothic Bold"/>
                <a:ea typeface="Coco Gothic Bold"/>
                <a:cs typeface="Coco Gothic Bold"/>
                <a:sym typeface="Coco Gothic Bold"/>
              </a:rPr>
              <a:t> Pathway Analysis:</a:t>
            </a:r>
          </a:p>
          <a:p>
            <a:pPr algn="ctr">
              <a:lnSpc>
                <a:spcPts val="4467"/>
              </a:lnSpc>
              <a:spcBef>
                <a:spcPct val="0"/>
              </a:spcBef>
            </a:pPr>
            <a:r>
              <a:rPr lang="en-US" sz="3723">
                <a:solidFill>
                  <a:srgbClr val="000001"/>
                </a:solidFill>
                <a:latin typeface="Coco Gothic"/>
                <a:ea typeface="Coco Gothic"/>
                <a:cs typeface="Coco Gothic"/>
                <a:sym typeface="Coco Gothic"/>
              </a:rPr>
              <a:t>KEGG Database: Used for pathway enrichment analysis of common genes.</a:t>
            </a:r>
          </a:p>
          <a:p>
            <a:pPr algn="ctr">
              <a:lnSpc>
                <a:spcPts val="4467"/>
              </a:lnSpc>
              <a:spcBef>
                <a:spcPct val="0"/>
              </a:spcBef>
            </a:pPr>
            <a:r>
              <a:rPr lang="en-US" sz="3723">
                <a:solidFill>
                  <a:srgbClr val="000001"/>
                </a:solidFill>
                <a:latin typeface="Coco Gothic"/>
                <a:ea typeface="Coco Gothic"/>
                <a:cs typeface="Coco Gothic"/>
                <a:sym typeface="Coco Gothic"/>
              </a:rPr>
              <a:t>Objective: Uncovered molecular pathways linking SARS-CoV-2 and AD.</a:t>
            </a:r>
          </a:p>
          <a:p>
            <a:pPr algn="ctr">
              <a:lnSpc>
                <a:spcPts val="4467"/>
              </a:lnSpc>
              <a:spcBef>
                <a:spcPct val="0"/>
              </a:spcBef>
            </a:pPr>
            <a:r>
              <a:rPr lang="en-US" sz="3723">
                <a:solidFill>
                  <a:srgbClr val="000001"/>
                </a:solidFill>
                <a:latin typeface="Coco Gothic"/>
                <a:ea typeface="Coco Gothic"/>
                <a:cs typeface="Coco Gothic"/>
                <a:sym typeface="Coco Gothic"/>
              </a:rPr>
              <a:t>Outcome: Revealed key pathways and mechanistic connections between neurodegeneration and viral infection</a:t>
            </a:r>
          </a:p>
        </p:txBody>
      </p:sp>
      <p:sp>
        <p:nvSpPr>
          <p:cNvPr name="TextBox 11" id="11"/>
          <p:cNvSpPr txBox="true"/>
          <p:nvPr/>
        </p:nvSpPr>
        <p:spPr>
          <a:xfrm rot="0">
            <a:off x="10488759" y="2069725"/>
            <a:ext cx="6770541" cy="6991350"/>
          </a:xfrm>
          <a:prstGeom prst="rect">
            <a:avLst/>
          </a:prstGeom>
        </p:spPr>
        <p:txBody>
          <a:bodyPr anchor="t" rtlCol="false" tIns="0" lIns="0" bIns="0" rIns="0">
            <a:spAutoFit/>
          </a:bodyPr>
          <a:lstStyle/>
          <a:p>
            <a:pPr algn="ctr">
              <a:lnSpc>
                <a:spcPts val="4580"/>
              </a:lnSpc>
              <a:spcBef>
                <a:spcPct val="0"/>
              </a:spcBef>
            </a:pPr>
            <a:r>
              <a:rPr lang="en-US" sz="3817">
                <a:solidFill>
                  <a:srgbClr val="000001"/>
                </a:solidFill>
                <a:latin typeface="Coco Gothic"/>
                <a:ea typeface="Coco Gothic"/>
                <a:cs typeface="Coco Gothic"/>
                <a:sym typeface="Coco Gothic"/>
              </a:rPr>
              <a:t> </a:t>
            </a:r>
            <a:r>
              <a:rPr lang="en-US" b="true" sz="3817">
                <a:solidFill>
                  <a:srgbClr val="000001"/>
                </a:solidFill>
                <a:latin typeface="Coco Gothic Bold"/>
                <a:ea typeface="Coco Gothic Bold"/>
                <a:cs typeface="Coco Gothic Bold"/>
                <a:sym typeface="Coco Gothic Bold"/>
              </a:rPr>
              <a:t>Statistical and Bioinformatics Validation:</a:t>
            </a:r>
          </a:p>
          <a:p>
            <a:pPr algn="ctr">
              <a:lnSpc>
                <a:spcPts val="4580"/>
              </a:lnSpc>
              <a:spcBef>
                <a:spcPct val="0"/>
              </a:spcBef>
            </a:pPr>
            <a:r>
              <a:rPr lang="en-US" sz="3817">
                <a:solidFill>
                  <a:srgbClr val="000001"/>
                </a:solidFill>
                <a:latin typeface="Coco Gothic"/>
                <a:ea typeface="Coco Gothic"/>
                <a:cs typeface="Coco Gothic"/>
                <a:sym typeface="Coco Gothic"/>
              </a:rPr>
              <a:t>Tools: Validated results from GEO2R, R, ShinyGO, and KEGG.</a:t>
            </a:r>
          </a:p>
          <a:p>
            <a:pPr algn="ctr">
              <a:lnSpc>
                <a:spcPts val="4580"/>
              </a:lnSpc>
              <a:spcBef>
                <a:spcPct val="0"/>
              </a:spcBef>
            </a:pPr>
            <a:r>
              <a:rPr lang="en-US" sz="3817">
                <a:solidFill>
                  <a:srgbClr val="000001"/>
                </a:solidFill>
                <a:latin typeface="Coco Gothic"/>
                <a:ea typeface="Coco Gothic"/>
                <a:cs typeface="Coco Gothic"/>
                <a:sym typeface="Coco Gothic"/>
              </a:rPr>
              <a:t>Criteria: Ensured accuracy using adjusted p-values and False Discovery Rates (FDR).</a:t>
            </a:r>
          </a:p>
          <a:p>
            <a:pPr algn="ctr">
              <a:lnSpc>
                <a:spcPts val="4580"/>
              </a:lnSpc>
              <a:spcBef>
                <a:spcPct val="0"/>
              </a:spcBef>
            </a:pPr>
            <a:r>
              <a:rPr lang="en-US" sz="3817">
                <a:solidFill>
                  <a:srgbClr val="000001"/>
                </a:solidFill>
                <a:latin typeface="Coco Gothic"/>
                <a:ea typeface="Coco Gothic"/>
                <a:cs typeface="Coco Gothic"/>
                <a:sym typeface="Coco Gothic"/>
              </a:rPr>
              <a:t>Goal: Strengthened genetic and molecular insights into SARS-CoV-2 and AD connections</a:t>
            </a:r>
          </a:p>
        </p:txBody>
      </p:sp>
      <p:sp>
        <p:nvSpPr>
          <p:cNvPr name="TextBox 12" id="12"/>
          <p:cNvSpPr txBox="true"/>
          <p:nvPr/>
        </p:nvSpPr>
        <p:spPr>
          <a:xfrm rot="0">
            <a:off x="6371272" y="90488"/>
            <a:ext cx="4449128" cy="938212"/>
          </a:xfrm>
          <a:prstGeom prst="rect">
            <a:avLst/>
          </a:prstGeom>
        </p:spPr>
        <p:txBody>
          <a:bodyPr anchor="t" rtlCol="false" tIns="0" lIns="0" bIns="0" rIns="0">
            <a:spAutoFit/>
          </a:bodyPr>
          <a:lstStyle/>
          <a:p>
            <a:pPr algn="ctr">
              <a:lnSpc>
                <a:spcPts val="7079"/>
              </a:lnSpc>
              <a:spcBef>
                <a:spcPct val="0"/>
              </a:spcBef>
            </a:pPr>
            <a:r>
              <a:rPr lang="en-US" b="true" sz="5899">
                <a:solidFill>
                  <a:srgbClr val="000001"/>
                </a:solidFill>
                <a:latin typeface="Coco Gothic Bold"/>
                <a:ea typeface="Coco Gothic Bold"/>
                <a:cs typeface="Coco Gothic Bold"/>
                <a:sym typeface="Coco Gothic Bold"/>
              </a:rPr>
              <a:t>Methodolgy </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D0A4"/>
        </a:solidFill>
      </p:bgPr>
    </p:bg>
    <p:spTree>
      <p:nvGrpSpPr>
        <p:cNvPr id="1" name=""/>
        <p:cNvGrpSpPr/>
        <p:nvPr/>
      </p:nvGrpSpPr>
      <p:grpSpPr>
        <a:xfrm>
          <a:off x="0" y="0"/>
          <a:ext cx="0" cy="0"/>
          <a:chOff x="0" y="0"/>
          <a:chExt cx="0" cy="0"/>
        </a:xfrm>
      </p:grpSpPr>
      <p:sp>
        <p:nvSpPr>
          <p:cNvPr name="Freeform 2" id="2"/>
          <p:cNvSpPr/>
          <p:nvPr/>
        </p:nvSpPr>
        <p:spPr>
          <a:xfrm flipH="false" flipV="false" rot="0">
            <a:off x="14973300" y="1140164"/>
            <a:ext cx="4250776" cy="4963751"/>
          </a:xfrm>
          <a:custGeom>
            <a:avLst/>
            <a:gdLst/>
            <a:ahLst/>
            <a:cxnLst/>
            <a:rect r="r" b="b" t="t" l="l"/>
            <a:pathLst>
              <a:path h="4963751" w="4250776">
                <a:moveTo>
                  <a:pt x="0" y="0"/>
                </a:moveTo>
                <a:lnTo>
                  <a:pt x="4250776" y="0"/>
                </a:lnTo>
                <a:lnTo>
                  <a:pt x="4250776" y="4963751"/>
                </a:lnTo>
                <a:lnTo>
                  <a:pt x="0" y="496375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267336" y="5143500"/>
            <a:ext cx="17753329" cy="5627263"/>
          </a:xfrm>
          <a:custGeom>
            <a:avLst/>
            <a:gdLst/>
            <a:ahLst/>
            <a:cxnLst/>
            <a:rect r="r" b="b" t="t" l="l"/>
            <a:pathLst>
              <a:path h="5627263" w="17753329">
                <a:moveTo>
                  <a:pt x="0" y="0"/>
                </a:moveTo>
                <a:lnTo>
                  <a:pt x="17753328" y="0"/>
                </a:lnTo>
                <a:lnTo>
                  <a:pt x="17753328" y="5627263"/>
                </a:lnTo>
                <a:lnTo>
                  <a:pt x="0" y="5627263"/>
                </a:lnTo>
                <a:lnTo>
                  <a:pt x="0" y="0"/>
                </a:lnTo>
                <a:close/>
              </a:path>
            </a:pathLst>
          </a:custGeom>
          <a:blipFill>
            <a:blip r:embed="rId4">
              <a:extLst>
                <a:ext uri="{96DAC541-7B7A-43D3-8B79-37D633B846F1}">
                  <asvg:svgBlip xmlns:asvg="http://schemas.microsoft.com/office/drawing/2016/SVG/main" r:embed="rId5"/>
                </a:ext>
              </a:extLst>
            </a:blip>
            <a:stretch>
              <a:fillRect l="-6103" t="-109899" r="-4989" b="-129113"/>
            </a:stretch>
          </a:blipFill>
          <a:ln cap="sq">
            <a:noFill/>
            <a:prstDash val="solid"/>
            <a:miter/>
          </a:ln>
        </p:spPr>
      </p:sp>
      <p:sp>
        <p:nvSpPr>
          <p:cNvPr name="Freeform 4" id="4"/>
          <p:cNvSpPr/>
          <p:nvPr/>
        </p:nvSpPr>
        <p:spPr>
          <a:xfrm flipH="false" flipV="false" rot="0">
            <a:off x="16306800" y="3374232"/>
            <a:ext cx="3065585" cy="3026568"/>
          </a:xfrm>
          <a:custGeom>
            <a:avLst/>
            <a:gdLst/>
            <a:ahLst/>
            <a:cxnLst/>
            <a:rect r="r" b="b" t="t" l="l"/>
            <a:pathLst>
              <a:path h="3026568" w="3065585">
                <a:moveTo>
                  <a:pt x="0" y="0"/>
                </a:moveTo>
                <a:lnTo>
                  <a:pt x="3065585" y="0"/>
                </a:lnTo>
                <a:lnTo>
                  <a:pt x="3065585" y="3026568"/>
                </a:lnTo>
                <a:lnTo>
                  <a:pt x="0" y="3026568"/>
                </a:lnTo>
                <a:lnTo>
                  <a:pt x="0" y="0"/>
                </a:lnTo>
                <a:close/>
              </a:path>
            </a:pathLst>
          </a:custGeom>
          <a:blipFill>
            <a:blip r:embed="rId6">
              <a:alphaModFix amt="60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4681209">
            <a:off x="-218758" y="7927255"/>
            <a:ext cx="3379162" cy="3637063"/>
          </a:xfrm>
          <a:custGeom>
            <a:avLst/>
            <a:gdLst/>
            <a:ahLst/>
            <a:cxnLst/>
            <a:rect r="r" b="b" t="t" l="l"/>
            <a:pathLst>
              <a:path h="3637063" w="3379162">
                <a:moveTo>
                  <a:pt x="0" y="0"/>
                </a:moveTo>
                <a:lnTo>
                  <a:pt x="3379162" y="0"/>
                </a:lnTo>
                <a:lnTo>
                  <a:pt x="3379162" y="3637063"/>
                </a:lnTo>
                <a:lnTo>
                  <a:pt x="0" y="3637063"/>
                </a:lnTo>
                <a:lnTo>
                  <a:pt x="0" y="0"/>
                </a:lnTo>
                <a:close/>
              </a:path>
            </a:pathLst>
          </a:custGeom>
          <a:blipFill>
            <a:blip r:embed="rId8">
              <a:alphaModFix amt="60000"/>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10228441">
            <a:off x="15097527" y="742177"/>
            <a:ext cx="2456646" cy="1210456"/>
          </a:xfrm>
          <a:custGeom>
            <a:avLst/>
            <a:gdLst/>
            <a:ahLst/>
            <a:cxnLst/>
            <a:rect r="r" b="b" t="t" l="l"/>
            <a:pathLst>
              <a:path h="1210456" w="2456646">
                <a:moveTo>
                  <a:pt x="0" y="0"/>
                </a:moveTo>
                <a:lnTo>
                  <a:pt x="2456646" y="0"/>
                </a:lnTo>
                <a:lnTo>
                  <a:pt x="2456646" y="1210456"/>
                </a:lnTo>
                <a:lnTo>
                  <a:pt x="0" y="1210456"/>
                </a:lnTo>
                <a:lnTo>
                  <a:pt x="0" y="0"/>
                </a:lnTo>
                <a:close/>
              </a:path>
            </a:pathLst>
          </a:custGeom>
          <a:blipFill>
            <a:blip r:embed="rId10">
              <a:alphaModFix amt="6000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12757" y="-187970"/>
            <a:ext cx="1141457" cy="1216670"/>
          </a:xfrm>
          <a:custGeom>
            <a:avLst/>
            <a:gdLst/>
            <a:ahLst/>
            <a:cxnLst/>
            <a:rect r="r" b="b" t="t" l="l"/>
            <a:pathLst>
              <a:path h="1216670" w="1141457">
                <a:moveTo>
                  <a:pt x="0" y="0"/>
                </a:moveTo>
                <a:lnTo>
                  <a:pt x="1141457" y="0"/>
                </a:lnTo>
                <a:lnTo>
                  <a:pt x="1141457" y="1216670"/>
                </a:lnTo>
                <a:lnTo>
                  <a:pt x="0" y="1216670"/>
                </a:lnTo>
                <a:lnTo>
                  <a:pt x="0" y="0"/>
                </a:lnTo>
                <a:close/>
              </a:path>
            </a:pathLst>
          </a:custGeom>
          <a:blipFill>
            <a:blip r:embed="rId12">
              <a:alphaModFix amt="80000"/>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5108312" y="38037"/>
            <a:ext cx="6052584" cy="5140769"/>
          </a:xfrm>
          <a:custGeom>
            <a:avLst/>
            <a:gdLst/>
            <a:ahLst/>
            <a:cxnLst/>
            <a:rect r="r" b="b" t="t" l="l"/>
            <a:pathLst>
              <a:path h="5140769" w="6052584">
                <a:moveTo>
                  <a:pt x="0" y="0"/>
                </a:moveTo>
                <a:lnTo>
                  <a:pt x="6052583" y="0"/>
                </a:lnTo>
                <a:lnTo>
                  <a:pt x="6052583" y="5140768"/>
                </a:lnTo>
                <a:lnTo>
                  <a:pt x="0" y="5140768"/>
                </a:lnTo>
                <a:lnTo>
                  <a:pt x="0" y="0"/>
                </a:lnTo>
                <a:close/>
              </a:path>
            </a:pathLst>
          </a:custGeom>
          <a:blipFill>
            <a:blip r:embed="rId14"/>
            <a:stretch>
              <a:fillRect l="-1015" t="-10445" r="-1015" b="0"/>
            </a:stretch>
          </a:blipFill>
        </p:spPr>
      </p:sp>
      <p:sp>
        <p:nvSpPr>
          <p:cNvPr name="Freeform 9" id="9"/>
          <p:cNvSpPr/>
          <p:nvPr/>
        </p:nvSpPr>
        <p:spPr>
          <a:xfrm flipH="false" flipV="false" rot="0">
            <a:off x="11662316" y="-112046"/>
            <a:ext cx="6177276" cy="5290851"/>
          </a:xfrm>
          <a:custGeom>
            <a:avLst/>
            <a:gdLst/>
            <a:ahLst/>
            <a:cxnLst/>
            <a:rect r="r" b="b" t="t" l="l"/>
            <a:pathLst>
              <a:path h="5290851" w="6177276">
                <a:moveTo>
                  <a:pt x="0" y="0"/>
                </a:moveTo>
                <a:lnTo>
                  <a:pt x="6177276" y="0"/>
                </a:lnTo>
                <a:lnTo>
                  <a:pt x="6177276" y="5290851"/>
                </a:lnTo>
                <a:lnTo>
                  <a:pt x="0" y="5290851"/>
                </a:lnTo>
                <a:lnTo>
                  <a:pt x="0" y="0"/>
                </a:lnTo>
                <a:close/>
              </a:path>
            </a:pathLst>
          </a:custGeom>
          <a:blipFill>
            <a:blip r:embed="rId15"/>
            <a:stretch>
              <a:fillRect l="0" t="0" r="0" b="0"/>
            </a:stretch>
          </a:blipFill>
        </p:spPr>
      </p:sp>
      <p:sp>
        <p:nvSpPr>
          <p:cNvPr name="TextBox 10" id="10"/>
          <p:cNvSpPr txBox="true"/>
          <p:nvPr/>
        </p:nvSpPr>
        <p:spPr>
          <a:xfrm rot="0">
            <a:off x="1028700" y="95187"/>
            <a:ext cx="4079612" cy="1252218"/>
          </a:xfrm>
          <a:prstGeom prst="rect">
            <a:avLst/>
          </a:prstGeom>
        </p:spPr>
        <p:txBody>
          <a:bodyPr anchor="t" rtlCol="false" tIns="0" lIns="0" bIns="0" rIns="0">
            <a:spAutoFit/>
          </a:bodyPr>
          <a:lstStyle/>
          <a:p>
            <a:pPr algn="ctr" marL="0" indent="0" lvl="0">
              <a:lnSpc>
                <a:spcPts val="9459"/>
              </a:lnSpc>
            </a:pPr>
            <a:r>
              <a:rPr lang="en-US" sz="8599" spc="-85">
                <a:solidFill>
                  <a:srgbClr val="000001"/>
                </a:solidFill>
                <a:latin typeface="Bobby Jones Soft"/>
                <a:ea typeface="Bobby Jones Soft"/>
                <a:cs typeface="Bobby Jones Soft"/>
                <a:sym typeface="Bobby Jones Soft"/>
              </a:rPr>
              <a:t>RESULTS </a:t>
            </a:r>
          </a:p>
        </p:txBody>
      </p:sp>
      <p:sp>
        <p:nvSpPr>
          <p:cNvPr name="TextBox 11" id="11"/>
          <p:cNvSpPr txBox="true"/>
          <p:nvPr/>
        </p:nvSpPr>
        <p:spPr>
          <a:xfrm rot="0">
            <a:off x="736035" y="5618311"/>
            <a:ext cx="16166575" cy="5152452"/>
          </a:xfrm>
          <a:prstGeom prst="rect">
            <a:avLst/>
          </a:prstGeom>
        </p:spPr>
        <p:txBody>
          <a:bodyPr anchor="t" rtlCol="false" tIns="0" lIns="0" bIns="0" rIns="0">
            <a:spAutoFit/>
          </a:bodyPr>
          <a:lstStyle/>
          <a:p>
            <a:pPr algn="ctr">
              <a:lnSpc>
                <a:spcPts val="5833"/>
              </a:lnSpc>
            </a:pPr>
            <a:r>
              <a:rPr lang="en-US" sz="4166" b="true">
                <a:solidFill>
                  <a:srgbClr val="000001"/>
                </a:solidFill>
                <a:latin typeface="Canva Sans Bold"/>
                <a:ea typeface="Canva Sans Bold"/>
                <a:cs typeface="Canva Sans Bold"/>
                <a:sym typeface="Canva Sans Bold"/>
              </a:rPr>
              <a:t>Volcano plots illustrate differentially expressed genes (DEGs) in Alzheimer's disease (GSE53480) and COVID-19 (GSE171110), highlighting significant upregulated (red) and downregulated (blue) genes based on adjusted p-values (&lt; 0.05). These plots reveal key transcriptional changes in Tg4510 mice and severe COVID-19 cases.</a:t>
            </a:r>
          </a:p>
          <a:p>
            <a:pPr algn="ctr">
              <a:lnSpc>
                <a:spcPts val="5833"/>
              </a:lnSpc>
            </a:pP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D0A4"/>
        </a:solidFill>
      </p:bgPr>
    </p:bg>
    <p:spTree>
      <p:nvGrpSpPr>
        <p:cNvPr id="1" name=""/>
        <p:cNvGrpSpPr/>
        <p:nvPr/>
      </p:nvGrpSpPr>
      <p:grpSpPr>
        <a:xfrm>
          <a:off x="0" y="0"/>
          <a:ext cx="0" cy="0"/>
          <a:chOff x="0" y="0"/>
          <a:chExt cx="0" cy="0"/>
        </a:xfrm>
      </p:grpSpPr>
      <p:sp>
        <p:nvSpPr>
          <p:cNvPr name="Freeform 2" id="2"/>
          <p:cNvSpPr/>
          <p:nvPr/>
        </p:nvSpPr>
        <p:spPr>
          <a:xfrm flipH="false" flipV="false" rot="0">
            <a:off x="14973300" y="1140164"/>
            <a:ext cx="4250776" cy="4963751"/>
          </a:xfrm>
          <a:custGeom>
            <a:avLst/>
            <a:gdLst/>
            <a:ahLst/>
            <a:cxnLst/>
            <a:rect r="r" b="b" t="t" l="l"/>
            <a:pathLst>
              <a:path h="4963751" w="4250776">
                <a:moveTo>
                  <a:pt x="0" y="0"/>
                </a:moveTo>
                <a:lnTo>
                  <a:pt x="4250776" y="0"/>
                </a:lnTo>
                <a:lnTo>
                  <a:pt x="4250776" y="4963751"/>
                </a:lnTo>
                <a:lnTo>
                  <a:pt x="0" y="496375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267336" y="5143500"/>
            <a:ext cx="17753329" cy="5627263"/>
          </a:xfrm>
          <a:custGeom>
            <a:avLst/>
            <a:gdLst/>
            <a:ahLst/>
            <a:cxnLst/>
            <a:rect r="r" b="b" t="t" l="l"/>
            <a:pathLst>
              <a:path h="5627263" w="17753329">
                <a:moveTo>
                  <a:pt x="0" y="0"/>
                </a:moveTo>
                <a:lnTo>
                  <a:pt x="17753328" y="0"/>
                </a:lnTo>
                <a:lnTo>
                  <a:pt x="17753328" y="5627263"/>
                </a:lnTo>
                <a:lnTo>
                  <a:pt x="0" y="5627263"/>
                </a:lnTo>
                <a:lnTo>
                  <a:pt x="0" y="0"/>
                </a:lnTo>
                <a:close/>
              </a:path>
            </a:pathLst>
          </a:custGeom>
          <a:blipFill>
            <a:blip r:embed="rId4">
              <a:extLst>
                <a:ext uri="{96DAC541-7B7A-43D3-8B79-37D633B846F1}">
                  <asvg:svgBlip xmlns:asvg="http://schemas.microsoft.com/office/drawing/2016/SVG/main" r:embed="rId5"/>
                </a:ext>
              </a:extLst>
            </a:blip>
            <a:stretch>
              <a:fillRect l="-6103" t="-109899" r="-4989" b="-129113"/>
            </a:stretch>
          </a:blipFill>
          <a:ln cap="sq">
            <a:noFill/>
            <a:prstDash val="solid"/>
            <a:miter/>
          </a:ln>
        </p:spPr>
      </p:sp>
      <p:sp>
        <p:nvSpPr>
          <p:cNvPr name="Freeform 4" id="4"/>
          <p:cNvSpPr/>
          <p:nvPr/>
        </p:nvSpPr>
        <p:spPr>
          <a:xfrm flipH="false" flipV="false" rot="0">
            <a:off x="16306800" y="3374232"/>
            <a:ext cx="3065585" cy="3026568"/>
          </a:xfrm>
          <a:custGeom>
            <a:avLst/>
            <a:gdLst/>
            <a:ahLst/>
            <a:cxnLst/>
            <a:rect r="r" b="b" t="t" l="l"/>
            <a:pathLst>
              <a:path h="3026568" w="3065585">
                <a:moveTo>
                  <a:pt x="0" y="0"/>
                </a:moveTo>
                <a:lnTo>
                  <a:pt x="3065585" y="0"/>
                </a:lnTo>
                <a:lnTo>
                  <a:pt x="3065585" y="3026568"/>
                </a:lnTo>
                <a:lnTo>
                  <a:pt x="0" y="3026568"/>
                </a:lnTo>
                <a:lnTo>
                  <a:pt x="0" y="0"/>
                </a:lnTo>
                <a:close/>
              </a:path>
            </a:pathLst>
          </a:custGeom>
          <a:blipFill>
            <a:blip r:embed="rId6">
              <a:alphaModFix amt="60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4681209">
            <a:off x="-218758" y="7927255"/>
            <a:ext cx="3379162" cy="3637063"/>
          </a:xfrm>
          <a:custGeom>
            <a:avLst/>
            <a:gdLst/>
            <a:ahLst/>
            <a:cxnLst/>
            <a:rect r="r" b="b" t="t" l="l"/>
            <a:pathLst>
              <a:path h="3637063" w="3379162">
                <a:moveTo>
                  <a:pt x="0" y="0"/>
                </a:moveTo>
                <a:lnTo>
                  <a:pt x="3379162" y="0"/>
                </a:lnTo>
                <a:lnTo>
                  <a:pt x="3379162" y="3637063"/>
                </a:lnTo>
                <a:lnTo>
                  <a:pt x="0" y="3637063"/>
                </a:lnTo>
                <a:lnTo>
                  <a:pt x="0" y="0"/>
                </a:lnTo>
                <a:close/>
              </a:path>
            </a:pathLst>
          </a:custGeom>
          <a:blipFill>
            <a:blip r:embed="rId8">
              <a:alphaModFix amt="60000"/>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10228441">
            <a:off x="15097527" y="742177"/>
            <a:ext cx="2456646" cy="1210456"/>
          </a:xfrm>
          <a:custGeom>
            <a:avLst/>
            <a:gdLst/>
            <a:ahLst/>
            <a:cxnLst/>
            <a:rect r="r" b="b" t="t" l="l"/>
            <a:pathLst>
              <a:path h="1210456" w="2456646">
                <a:moveTo>
                  <a:pt x="0" y="0"/>
                </a:moveTo>
                <a:lnTo>
                  <a:pt x="2456646" y="0"/>
                </a:lnTo>
                <a:lnTo>
                  <a:pt x="2456646" y="1210456"/>
                </a:lnTo>
                <a:lnTo>
                  <a:pt x="0" y="1210456"/>
                </a:lnTo>
                <a:lnTo>
                  <a:pt x="0" y="0"/>
                </a:lnTo>
                <a:close/>
              </a:path>
            </a:pathLst>
          </a:custGeom>
          <a:blipFill>
            <a:blip r:embed="rId10">
              <a:alphaModFix amt="6000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12757" y="-187970"/>
            <a:ext cx="1141457" cy="1216670"/>
          </a:xfrm>
          <a:custGeom>
            <a:avLst/>
            <a:gdLst/>
            <a:ahLst/>
            <a:cxnLst/>
            <a:rect r="r" b="b" t="t" l="l"/>
            <a:pathLst>
              <a:path h="1216670" w="1141457">
                <a:moveTo>
                  <a:pt x="0" y="0"/>
                </a:moveTo>
                <a:lnTo>
                  <a:pt x="1141457" y="0"/>
                </a:lnTo>
                <a:lnTo>
                  <a:pt x="1141457" y="1216670"/>
                </a:lnTo>
                <a:lnTo>
                  <a:pt x="0" y="1216670"/>
                </a:lnTo>
                <a:lnTo>
                  <a:pt x="0" y="0"/>
                </a:lnTo>
                <a:close/>
              </a:path>
            </a:pathLst>
          </a:custGeom>
          <a:blipFill>
            <a:blip r:embed="rId12">
              <a:alphaModFix amt="80000"/>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5108312" y="0"/>
            <a:ext cx="5731500" cy="5075486"/>
          </a:xfrm>
          <a:custGeom>
            <a:avLst/>
            <a:gdLst/>
            <a:ahLst/>
            <a:cxnLst/>
            <a:rect r="r" b="b" t="t" l="l"/>
            <a:pathLst>
              <a:path h="5075486" w="5731500">
                <a:moveTo>
                  <a:pt x="0" y="0"/>
                </a:moveTo>
                <a:lnTo>
                  <a:pt x="5731500" y="0"/>
                </a:lnTo>
                <a:lnTo>
                  <a:pt x="5731500" y="5075486"/>
                </a:lnTo>
                <a:lnTo>
                  <a:pt x="0" y="5075486"/>
                </a:lnTo>
                <a:lnTo>
                  <a:pt x="0" y="0"/>
                </a:lnTo>
                <a:close/>
              </a:path>
            </a:pathLst>
          </a:custGeom>
          <a:blipFill>
            <a:blip r:embed="rId14"/>
            <a:stretch>
              <a:fillRect l="0" t="0" r="-3944" b="0"/>
            </a:stretch>
          </a:blipFill>
        </p:spPr>
      </p:sp>
      <p:sp>
        <p:nvSpPr>
          <p:cNvPr name="Freeform 9" id="9"/>
          <p:cNvSpPr/>
          <p:nvPr/>
        </p:nvSpPr>
        <p:spPr>
          <a:xfrm flipH="false" flipV="false" rot="0">
            <a:off x="11578702" y="0"/>
            <a:ext cx="6260890" cy="5075486"/>
          </a:xfrm>
          <a:custGeom>
            <a:avLst/>
            <a:gdLst/>
            <a:ahLst/>
            <a:cxnLst/>
            <a:rect r="r" b="b" t="t" l="l"/>
            <a:pathLst>
              <a:path h="5075486" w="6260890">
                <a:moveTo>
                  <a:pt x="0" y="0"/>
                </a:moveTo>
                <a:lnTo>
                  <a:pt x="6260890" y="0"/>
                </a:lnTo>
                <a:lnTo>
                  <a:pt x="6260890" y="5075486"/>
                </a:lnTo>
                <a:lnTo>
                  <a:pt x="0" y="5075486"/>
                </a:lnTo>
                <a:lnTo>
                  <a:pt x="0" y="0"/>
                </a:lnTo>
                <a:close/>
              </a:path>
            </a:pathLst>
          </a:custGeom>
          <a:blipFill>
            <a:blip r:embed="rId15"/>
            <a:stretch>
              <a:fillRect l="0" t="-1668" r="0" b="-1668"/>
            </a:stretch>
          </a:blipFill>
        </p:spPr>
      </p:sp>
      <p:sp>
        <p:nvSpPr>
          <p:cNvPr name="TextBox 10" id="10"/>
          <p:cNvSpPr txBox="true"/>
          <p:nvPr/>
        </p:nvSpPr>
        <p:spPr>
          <a:xfrm rot="0">
            <a:off x="1028700" y="95187"/>
            <a:ext cx="4079612" cy="1252218"/>
          </a:xfrm>
          <a:prstGeom prst="rect">
            <a:avLst/>
          </a:prstGeom>
        </p:spPr>
        <p:txBody>
          <a:bodyPr anchor="t" rtlCol="false" tIns="0" lIns="0" bIns="0" rIns="0">
            <a:spAutoFit/>
          </a:bodyPr>
          <a:lstStyle/>
          <a:p>
            <a:pPr algn="ctr" marL="0" indent="0" lvl="0">
              <a:lnSpc>
                <a:spcPts val="9459"/>
              </a:lnSpc>
            </a:pPr>
            <a:r>
              <a:rPr lang="en-US" sz="8599" spc="-85">
                <a:solidFill>
                  <a:srgbClr val="000001"/>
                </a:solidFill>
                <a:latin typeface="Bobby Jones Soft"/>
                <a:ea typeface="Bobby Jones Soft"/>
                <a:cs typeface="Bobby Jones Soft"/>
                <a:sym typeface="Bobby Jones Soft"/>
              </a:rPr>
              <a:t>RESULTS </a:t>
            </a:r>
          </a:p>
        </p:txBody>
      </p:sp>
      <p:sp>
        <p:nvSpPr>
          <p:cNvPr name="TextBox 11" id="11"/>
          <p:cNvSpPr txBox="true"/>
          <p:nvPr/>
        </p:nvSpPr>
        <p:spPr>
          <a:xfrm rot="0">
            <a:off x="736035" y="5618311"/>
            <a:ext cx="16166575" cy="4412155"/>
          </a:xfrm>
          <a:prstGeom prst="rect">
            <a:avLst/>
          </a:prstGeom>
        </p:spPr>
        <p:txBody>
          <a:bodyPr anchor="t" rtlCol="false" tIns="0" lIns="0" bIns="0" rIns="0">
            <a:spAutoFit/>
          </a:bodyPr>
          <a:lstStyle/>
          <a:p>
            <a:pPr algn="ctr">
              <a:lnSpc>
                <a:spcPts val="5833"/>
              </a:lnSpc>
            </a:pPr>
            <a:r>
              <a:rPr lang="en-US" sz="4166" b="true">
                <a:solidFill>
                  <a:srgbClr val="000001"/>
                </a:solidFill>
                <a:latin typeface="Canva Sans Bold"/>
                <a:ea typeface="Canva Sans Bold"/>
                <a:cs typeface="Canva Sans Bold"/>
                <a:sym typeface="Canva Sans Bold"/>
              </a:rPr>
              <a:t>Bland-Altman plots for datasets GSE53480 (Alzheimer's) and GSE171110 (COVID-19) highlight significant DEGs (Padj &lt; 0.05) based on mean expression differences (log2 fold change). These plots provide insights into consistent gene expression variations between conditions.</a:t>
            </a:r>
          </a:p>
          <a:p>
            <a:pPr algn="ctr">
              <a:lnSpc>
                <a:spcPts val="5833"/>
              </a:lnSpc>
            </a:pP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D0A4"/>
        </a:solidFill>
      </p:bgPr>
    </p:bg>
    <p:spTree>
      <p:nvGrpSpPr>
        <p:cNvPr id="1" name=""/>
        <p:cNvGrpSpPr/>
        <p:nvPr/>
      </p:nvGrpSpPr>
      <p:grpSpPr>
        <a:xfrm>
          <a:off x="0" y="0"/>
          <a:ext cx="0" cy="0"/>
          <a:chOff x="0" y="0"/>
          <a:chExt cx="0" cy="0"/>
        </a:xfrm>
      </p:grpSpPr>
      <p:sp>
        <p:nvSpPr>
          <p:cNvPr name="Freeform 2" id="2"/>
          <p:cNvSpPr/>
          <p:nvPr/>
        </p:nvSpPr>
        <p:spPr>
          <a:xfrm flipH="false" flipV="false" rot="0">
            <a:off x="14973300" y="1140164"/>
            <a:ext cx="4250776" cy="4963751"/>
          </a:xfrm>
          <a:custGeom>
            <a:avLst/>
            <a:gdLst/>
            <a:ahLst/>
            <a:cxnLst/>
            <a:rect r="r" b="b" t="t" l="l"/>
            <a:pathLst>
              <a:path h="4963751" w="4250776">
                <a:moveTo>
                  <a:pt x="0" y="0"/>
                </a:moveTo>
                <a:lnTo>
                  <a:pt x="4250776" y="0"/>
                </a:lnTo>
                <a:lnTo>
                  <a:pt x="4250776" y="4963751"/>
                </a:lnTo>
                <a:lnTo>
                  <a:pt x="0" y="496375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267336" y="5143500"/>
            <a:ext cx="17753329" cy="5627263"/>
          </a:xfrm>
          <a:custGeom>
            <a:avLst/>
            <a:gdLst/>
            <a:ahLst/>
            <a:cxnLst/>
            <a:rect r="r" b="b" t="t" l="l"/>
            <a:pathLst>
              <a:path h="5627263" w="17753329">
                <a:moveTo>
                  <a:pt x="0" y="0"/>
                </a:moveTo>
                <a:lnTo>
                  <a:pt x="17753328" y="0"/>
                </a:lnTo>
                <a:lnTo>
                  <a:pt x="17753328" y="5627263"/>
                </a:lnTo>
                <a:lnTo>
                  <a:pt x="0" y="5627263"/>
                </a:lnTo>
                <a:lnTo>
                  <a:pt x="0" y="0"/>
                </a:lnTo>
                <a:close/>
              </a:path>
            </a:pathLst>
          </a:custGeom>
          <a:blipFill>
            <a:blip r:embed="rId4">
              <a:extLst>
                <a:ext uri="{96DAC541-7B7A-43D3-8B79-37D633B846F1}">
                  <asvg:svgBlip xmlns:asvg="http://schemas.microsoft.com/office/drawing/2016/SVG/main" r:embed="rId5"/>
                </a:ext>
              </a:extLst>
            </a:blip>
            <a:stretch>
              <a:fillRect l="-6103" t="-109899" r="-4989" b="-129113"/>
            </a:stretch>
          </a:blipFill>
          <a:ln cap="sq">
            <a:noFill/>
            <a:prstDash val="solid"/>
            <a:miter/>
          </a:ln>
        </p:spPr>
      </p:sp>
      <p:sp>
        <p:nvSpPr>
          <p:cNvPr name="Freeform 4" id="4"/>
          <p:cNvSpPr/>
          <p:nvPr/>
        </p:nvSpPr>
        <p:spPr>
          <a:xfrm flipH="false" flipV="false" rot="0">
            <a:off x="16306800" y="3374232"/>
            <a:ext cx="3065585" cy="3026568"/>
          </a:xfrm>
          <a:custGeom>
            <a:avLst/>
            <a:gdLst/>
            <a:ahLst/>
            <a:cxnLst/>
            <a:rect r="r" b="b" t="t" l="l"/>
            <a:pathLst>
              <a:path h="3026568" w="3065585">
                <a:moveTo>
                  <a:pt x="0" y="0"/>
                </a:moveTo>
                <a:lnTo>
                  <a:pt x="3065585" y="0"/>
                </a:lnTo>
                <a:lnTo>
                  <a:pt x="3065585" y="3026568"/>
                </a:lnTo>
                <a:lnTo>
                  <a:pt x="0" y="3026568"/>
                </a:lnTo>
                <a:lnTo>
                  <a:pt x="0" y="0"/>
                </a:lnTo>
                <a:close/>
              </a:path>
            </a:pathLst>
          </a:custGeom>
          <a:blipFill>
            <a:blip r:embed="rId6">
              <a:alphaModFix amt="60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4681209">
            <a:off x="-218758" y="7927255"/>
            <a:ext cx="3379162" cy="3637063"/>
          </a:xfrm>
          <a:custGeom>
            <a:avLst/>
            <a:gdLst/>
            <a:ahLst/>
            <a:cxnLst/>
            <a:rect r="r" b="b" t="t" l="l"/>
            <a:pathLst>
              <a:path h="3637063" w="3379162">
                <a:moveTo>
                  <a:pt x="0" y="0"/>
                </a:moveTo>
                <a:lnTo>
                  <a:pt x="3379162" y="0"/>
                </a:lnTo>
                <a:lnTo>
                  <a:pt x="3379162" y="3637063"/>
                </a:lnTo>
                <a:lnTo>
                  <a:pt x="0" y="3637063"/>
                </a:lnTo>
                <a:lnTo>
                  <a:pt x="0" y="0"/>
                </a:lnTo>
                <a:close/>
              </a:path>
            </a:pathLst>
          </a:custGeom>
          <a:blipFill>
            <a:blip r:embed="rId8">
              <a:alphaModFix amt="60000"/>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10228441">
            <a:off x="15097527" y="742177"/>
            <a:ext cx="2456646" cy="1210456"/>
          </a:xfrm>
          <a:custGeom>
            <a:avLst/>
            <a:gdLst/>
            <a:ahLst/>
            <a:cxnLst/>
            <a:rect r="r" b="b" t="t" l="l"/>
            <a:pathLst>
              <a:path h="1210456" w="2456646">
                <a:moveTo>
                  <a:pt x="0" y="0"/>
                </a:moveTo>
                <a:lnTo>
                  <a:pt x="2456646" y="0"/>
                </a:lnTo>
                <a:lnTo>
                  <a:pt x="2456646" y="1210456"/>
                </a:lnTo>
                <a:lnTo>
                  <a:pt x="0" y="1210456"/>
                </a:lnTo>
                <a:lnTo>
                  <a:pt x="0" y="0"/>
                </a:lnTo>
                <a:close/>
              </a:path>
            </a:pathLst>
          </a:custGeom>
          <a:blipFill>
            <a:blip r:embed="rId10">
              <a:alphaModFix amt="6000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12757" y="-187970"/>
            <a:ext cx="1141457" cy="1216670"/>
          </a:xfrm>
          <a:custGeom>
            <a:avLst/>
            <a:gdLst/>
            <a:ahLst/>
            <a:cxnLst/>
            <a:rect r="r" b="b" t="t" l="l"/>
            <a:pathLst>
              <a:path h="1216670" w="1141457">
                <a:moveTo>
                  <a:pt x="0" y="0"/>
                </a:moveTo>
                <a:lnTo>
                  <a:pt x="1141457" y="0"/>
                </a:lnTo>
                <a:lnTo>
                  <a:pt x="1141457" y="1216670"/>
                </a:lnTo>
                <a:lnTo>
                  <a:pt x="0" y="1216670"/>
                </a:lnTo>
                <a:lnTo>
                  <a:pt x="0" y="0"/>
                </a:lnTo>
                <a:close/>
              </a:path>
            </a:pathLst>
          </a:custGeom>
          <a:blipFill>
            <a:blip r:embed="rId12">
              <a:alphaModFix amt="80000"/>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4079612" y="-49514"/>
            <a:ext cx="7122958" cy="5331470"/>
          </a:xfrm>
          <a:custGeom>
            <a:avLst/>
            <a:gdLst/>
            <a:ahLst/>
            <a:cxnLst/>
            <a:rect r="r" b="b" t="t" l="l"/>
            <a:pathLst>
              <a:path h="5331470" w="7122958">
                <a:moveTo>
                  <a:pt x="0" y="0"/>
                </a:moveTo>
                <a:lnTo>
                  <a:pt x="7122958" y="0"/>
                </a:lnTo>
                <a:lnTo>
                  <a:pt x="7122958" y="5331470"/>
                </a:lnTo>
                <a:lnTo>
                  <a:pt x="0" y="5331470"/>
                </a:lnTo>
                <a:lnTo>
                  <a:pt x="0" y="0"/>
                </a:lnTo>
                <a:close/>
              </a:path>
            </a:pathLst>
          </a:custGeom>
          <a:blipFill>
            <a:blip r:embed="rId14"/>
            <a:stretch>
              <a:fillRect l="0" t="0" r="0" b="0"/>
            </a:stretch>
          </a:blipFill>
        </p:spPr>
      </p:sp>
      <p:sp>
        <p:nvSpPr>
          <p:cNvPr name="Freeform 9" id="9"/>
          <p:cNvSpPr/>
          <p:nvPr/>
        </p:nvSpPr>
        <p:spPr>
          <a:xfrm flipH="false" flipV="false" rot="0">
            <a:off x="11658600" y="-99028"/>
            <a:ext cx="6431240" cy="5430498"/>
          </a:xfrm>
          <a:custGeom>
            <a:avLst/>
            <a:gdLst/>
            <a:ahLst/>
            <a:cxnLst/>
            <a:rect r="r" b="b" t="t" l="l"/>
            <a:pathLst>
              <a:path h="5430498" w="6431240">
                <a:moveTo>
                  <a:pt x="0" y="0"/>
                </a:moveTo>
                <a:lnTo>
                  <a:pt x="6431240" y="0"/>
                </a:lnTo>
                <a:lnTo>
                  <a:pt x="6431240" y="5430498"/>
                </a:lnTo>
                <a:lnTo>
                  <a:pt x="0" y="5430498"/>
                </a:lnTo>
                <a:lnTo>
                  <a:pt x="0" y="0"/>
                </a:lnTo>
                <a:close/>
              </a:path>
            </a:pathLst>
          </a:custGeom>
          <a:blipFill>
            <a:blip r:embed="rId15"/>
            <a:stretch>
              <a:fillRect l="0" t="0" r="0" b="0"/>
            </a:stretch>
          </a:blipFill>
        </p:spPr>
      </p:sp>
      <p:sp>
        <p:nvSpPr>
          <p:cNvPr name="TextBox 10" id="10"/>
          <p:cNvSpPr txBox="true"/>
          <p:nvPr/>
        </p:nvSpPr>
        <p:spPr>
          <a:xfrm rot="0">
            <a:off x="0" y="57150"/>
            <a:ext cx="4079612" cy="1252218"/>
          </a:xfrm>
          <a:prstGeom prst="rect">
            <a:avLst/>
          </a:prstGeom>
        </p:spPr>
        <p:txBody>
          <a:bodyPr anchor="t" rtlCol="false" tIns="0" lIns="0" bIns="0" rIns="0">
            <a:spAutoFit/>
          </a:bodyPr>
          <a:lstStyle/>
          <a:p>
            <a:pPr algn="ctr" marL="0" indent="0" lvl="0">
              <a:lnSpc>
                <a:spcPts val="9459"/>
              </a:lnSpc>
            </a:pPr>
            <a:r>
              <a:rPr lang="en-US" sz="8599" spc="-85">
                <a:solidFill>
                  <a:srgbClr val="000001"/>
                </a:solidFill>
                <a:latin typeface="Bobby Jones Soft"/>
                <a:ea typeface="Bobby Jones Soft"/>
                <a:cs typeface="Bobby Jones Soft"/>
                <a:sym typeface="Bobby Jones Soft"/>
              </a:rPr>
              <a:t>RESULTS </a:t>
            </a:r>
          </a:p>
        </p:txBody>
      </p:sp>
      <p:sp>
        <p:nvSpPr>
          <p:cNvPr name="TextBox 11" id="11"/>
          <p:cNvSpPr txBox="true"/>
          <p:nvPr/>
        </p:nvSpPr>
        <p:spPr>
          <a:xfrm rot="0">
            <a:off x="736035" y="5618311"/>
            <a:ext cx="16166575" cy="5152452"/>
          </a:xfrm>
          <a:prstGeom prst="rect">
            <a:avLst/>
          </a:prstGeom>
        </p:spPr>
        <p:txBody>
          <a:bodyPr anchor="t" rtlCol="false" tIns="0" lIns="0" bIns="0" rIns="0">
            <a:spAutoFit/>
          </a:bodyPr>
          <a:lstStyle/>
          <a:p>
            <a:pPr algn="ctr">
              <a:lnSpc>
                <a:spcPts val="5833"/>
              </a:lnSpc>
            </a:pPr>
            <a:r>
              <a:rPr lang="en-US" sz="4166" b="true">
                <a:solidFill>
                  <a:srgbClr val="000001"/>
                </a:solidFill>
                <a:latin typeface="Canva Sans Bold"/>
                <a:ea typeface="Canva Sans Bold"/>
                <a:cs typeface="Canva Sans Bold"/>
                <a:sym typeface="Canva Sans Bold"/>
              </a:rPr>
              <a:t>A mean-variance plot shows the relationship between mean gene expression levels and variability in RNA-seq and microarray data.</a:t>
            </a:r>
          </a:p>
          <a:p>
            <a:pPr algn="ctr">
              <a:lnSpc>
                <a:spcPts val="5833"/>
              </a:lnSpc>
            </a:pPr>
            <a:r>
              <a:rPr lang="en-US" sz="4166" b="true">
                <a:solidFill>
                  <a:srgbClr val="000001"/>
                </a:solidFill>
                <a:latin typeface="Canva Sans Bold"/>
                <a:ea typeface="Canva Sans Bold"/>
                <a:cs typeface="Canva Sans Bold"/>
                <a:sym typeface="Canva Sans Bold"/>
              </a:rPr>
              <a:t> High-variance genes display notable expression differences across samples, while low-variance genes show consistent expression.</a:t>
            </a:r>
          </a:p>
          <a:p>
            <a:pPr algn="ctr">
              <a:lnSpc>
                <a:spcPts val="5833"/>
              </a:lnSpc>
            </a:pP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D0A4"/>
        </a:solidFill>
      </p:bgPr>
    </p:bg>
    <p:spTree>
      <p:nvGrpSpPr>
        <p:cNvPr id="1" name=""/>
        <p:cNvGrpSpPr/>
        <p:nvPr/>
      </p:nvGrpSpPr>
      <p:grpSpPr>
        <a:xfrm>
          <a:off x="0" y="0"/>
          <a:ext cx="0" cy="0"/>
          <a:chOff x="0" y="0"/>
          <a:chExt cx="0" cy="0"/>
        </a:xfrm>
      </p:grpSpPr>
      <p:sp>
        <p:nvSpPr>
          <p:cNvPr name="Freeform 2" id="2"/>
          <p:cNvSpPr/>
          <p:nvPr/>
        </p:nvSpPr>
        <p:spPr>
          <a:xfrm flipH="false" flipV="false" rot="0">
            <a:off x="14973300" y="1140164"/>
            <a:ext cx="4250776" cy="4963751"/>
          </a:xfrm>
          <a:custGeom>
            <a:avLst/>
            <a:gdLst/>
            <a:ahLst/>
            <a:cxnLst/>
            <a:rect r="r" b="b" t="t" l="l"/>
            <a:pathLst>
              <a:path h="4963751" w="4250776">
                <a:moveTo>
                  <a:pt x="0" y="0"/>
                </a:moveTo>
                <a:lnTo>
                  <a:pt x="4250776" y="0"/>
                </a:lnTo>
                <a:lnTo>
                  <a:pt x="4250776" y="4963751"/>
                </a:lnTo>
                <a:lnTo>
                  <a:pt x="0" y="4963751"/>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267336" y="5143500"/>
            <a:ext cx="17753329" cy="5627263"/>
          </a:xfrm>
          <a:custGeom>
            <a:avLst/>
            <a:gdLst/>
            <a:ahLst/>
            <a:cxnLst/>
            <a:rect r="r" b="b" t="t" l="l"/>
            <a:pathLst>
              <a:path h="5627263" w="17753329">
                <a:moveTo>
                  <a:pt x="0" y="0"/>
                </a:moveTo>
                <a:lnTo>
                  <a:pt x="17753328" y="0"/>
                </a:lnTo>
                <a:lnTo>
                  <a:pt x="17753328" y="5627263"/>
                </a:lnTo>
                <a:lnTo>
                  <a:pt x="0" y="5627263"/>
                </a:lnTo>
                <a:lnTo>
                  <a:pt x="0" y="0"/>
                </a:lnTo>
                <a:close/>
              </a:path>
            </a:pathLst>
          </a:custGeom>
          <a:blipFill>
            <a:blip r:embed="rId4">
              <a:extLst>
                <a:ext uri="{96DAC541-7B7A-43D3-8B79-37D633B846F1}">
                  <asvg:svgBlip xmlns:asvg="http://schemas.microsoft.com/office/drawing/2016/SVG/main" r:embed="rId5"/>
                </a:ext>
              </a:extLst>
            </a:blip>
            <a:stretch>
              <a:fillRect l="-6103" t="-109899" r="-4989" b="-129113"/>
            </a:stretch>
          </a:blipFill>
          <a:ln cap="sq">
            <a:noFill/>
            <a:prstDash val="solid"/>
            <a:miter/>
          </a:ln>
        </p:spPr>
      </p:sp>
      <p:sp>
        <p:nvSpPr>
          <p:cNvPr name="Freeform 4" id="4"/>
          <p:cNvSpPr/>
          <p:nvPr/>
        </p:nvSpPr>
        <p:spPr>
          <a:xfrm flipH="false" flipV="false" rot="0">
            <a:off x="16306800" y="3374232"/>
            <a:ext cx="3065585" cy="3026568"/>
          </a:xfrm>
          <a:custGeom>
            <a:avLst/>
            <a:gdLst/>
            <a:ahLst/>
            <a:cxnLst/>
            <a:rect r="r" b="b" t="t" l="l"/>
            <a:pathLst>
              <a:path h="3026568" w="3065585">
                <a:moveTo>
                  <a:pt x="0" y="0"/>
                </a:moveTo>
                <a:lnTo>
                  <a:pt x="3065585" y="0"/>
                </a:lnTo>
                <a:lnTo>
                  <a:pt x="3065585" y="3026568"/>
                </a:lnTo>
                <a:lnTo>
                  <a:pt x="0" y="3026568"/>
                </a:lnTo>
                <a:lnTo>
                  <a:pt x="0" y="0"/>
                </a:lnTo>
                <a:close/>
              </a:path>
            </a:pathLst>
          </a:custGeom>
          <a:blipFill>
            <a:blip r:embed="rId6">
              <a:alphaModFix amt="60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4681209">
            <a:off x="-218758" y="7927255"/>
            <a:ext cx="3379162" cy="3637063"/>
          </a:xfrm>
          <a:custGeom>
            <a:avLst/>
            <a:gdLst/>
            <a:ahLst/>
            <a:cxnLst/>
            <a:rect r="r" b="b" t="t" l="l"/>
            <a:pathLst>
              <a:path h="3637063" w="3379162">
                <a:moveTo>
                  <a:pt x="0" y="0"/>
                </a:moveTo>
                <a:lnTo>
                  <a:pt x="3379162" y="0"/>
                </a:lnTo>
                <a:lnTo>
                  <a:pt x="3379162" y="3637063"/>
                </a:lnTo>
                <a:lnTo>
                  <a:pt x="0" y="3637063"/>
                </a:lnTo>
                <a:lnTo>
                  <a:pt x="0" y="0"/>
                </a:lnTo>
                <a:close/>
              </a:path>
            </a:pathLst>
          </a:custGeom>
          <a:blipFill>
            <a:blip r:embed="rId8">
              <a:alphaModFix amt="60000"/>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10228441">
            <a:off x="15097527" y="742177"/>
            <a:ext cx="2456646" cy="1210456"/>
          </a:xfrm>
          <a:custGeom>
            <a:avLst/>
            <a:gdLst/>
            <a:ahLst/>
            <a:cxnLst/>
            <a:rect r="r" b="b" t="t" l="l"/>
            <a:pathLst>
              <a:path h="1210456" w="2456646">
                <a:moveTo>
                  <a:pt x="0" y="0"/>
                </a:moveTo>
                <a:lnTo>
                  <a:pt x="2456646" y="0"/>
                </a:lnTo>
                <a:lnTo>
                  <a:pt x="2456646" y="1210456"/>
                </a:lnTo>
                <a:lnTo>
                  <a:pt x="0" y="1210456"/>
                </a:lnTo>
                <a:lnTo>
                  <a:pt x="0" y="0"/>
                </a:lnTo>
                <a:close/>
              </a:path>
            </a:pathLst>
          </a:custGeom>
          <a:blipFill>
            <a:blip r:embed="rId10">
              <a:alphaModFix amt="6000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12757" y="-187970"/>
            <a:ext cx="1141457" cy="1216670"/>
          </a:xfrm>
          <a:custGeom>
            <a:avLst/>
            <a:gdLst/>
            <a:ahLst/>
            <a:cxnLst/>
            <a:rect r="r" b="b" t="t" l="l"/>
            <a:pathLst>
              <a:path h="1216670" w="1141457">
                <a:moveTo>
                  <a:pt x="0" y="0"/>
                </a:moveTo>
                <a:lnTo>
                  <a:pt x="1141457" y="0"/>
                </a:lnTo>
                <a:lnTo>
                  <a:pt x="1141457" y="1216670"/>
                </a:lnTo>
                <a:lnTo>
                  <a:pt x="0" y="1216670"/>
                </a:lnTo>
                <a:lnTo>
                  <a:pt x="0" y="0"/>
                </a:lnTo>
                <a:close/>
              </a:path>
            </a:pathLst>
          </a:custGeom>
          <a:blipFill>
            <a:blip r:embed="rId12">
              <a:alphaModFix amt="80000"/>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4576660" y="0"/>
            <a:ext cx="6109607" cy="5143500"/>
          </a:xfrm>
          <a:custGeom>
            <a:avLst/>
            <a:gdLst/>
            <a:ahLst/>
            <a:cxnLst/>
            <a:rect r="r" b="b" t="t" l="l"/>
            <a:pathLst>
              <a:path h="5143500" w="6109607">
                <a:moveTo>
                  <a:pt x="0" y="0"/>
                </a:moveTo>
                <a:lnTo>
                  <a:pt x="6109607" y="0"/>
                </a:lnTo>
                <a:lnTo>
                  <a:pt x="6109607" y="5143500"/>
                </a:lnTo>
                <a:lnTo>
                  <a:pt x="0" y="5143500"/>
                </a:lnTo>
                <a:lnTo>
                  <a:pt x="0" y="0"/>
                </a:lnTo>
                <a:close/>
              </a:path>
            </a:pathLst>
          </a:custGeom>
          <a:blipFill>
            <a:blip r:embed="rId14"/>
            <a:stretch>
              <a:fillRect l="0" t="0" r="0" b="0"/>
            </a:stretch>
          </a:blipFill>
        </p:spPr>
      </p:sp>
      <p:sp>
        <p:nvSpPr>
          <p:cNvPr name="Freeform 9" id="9"/>
          <p:cNvSpPr/>
          <p:nvPr/>
        </p:nvSpPr>
        <p:spPr>
          <a:xfrm flipH="false" flipV="false" rot="0">
            <a:off x="11181567" y="0"/>
            <a:ext cx="6419501" cy="5448605"/>
          </a:xfrm>
          <a:custGeom>
            <a:avLst/>
            <a:gdLst/>
            <a:ahLst/>
            <a:cxnLst/>
            <a:rect r="r" b="b" t="t" l="l"/>
            <a:pathLst>
              <a:path h="5448605" w="6419501">
                <a:moveTo>
                  <a:pt x="0" y="0"/>
                </a:moveTo>
                <a:lnTo>
                  <a:pt x="6419501" y="0"/>
                </a:lnTo>
                <a:lnTo>
                  <a:pt x="6419501" y="5448605"/>
                </a:lnTo>
                <a:lnTo>
                  <a:pt x="0" y="5448605"/>
                </a:lnTo>
                <a:lnTo>
                  <a:pt x="0" y="0"/>
                </a:lnTo>
                <a:close/>
              </a:path>
            </a:pathLst>
          </a:custGeom>
          <a:blipFill>
            <a:blip r:embed="rId15"/>
            <a:stretch>
              <a:fillRect l="0" t="0" r="0" b="0"/>
            </a:stretch>
          </a:blipFill>
        </p:spPr>
      </p:sp>
      <p:sp>
        <p:nvSpPr>
          <p:cNvPr name="TextBox 10" id="10"/>
          <p:cNvSpPr txBox="true"/>
          <p:nvPr/>
        </p:nvSpPr>
        <p:spPr>
          <a:xfrm rot="0">
            <a:off x="0" y="57150"/>
            <a:ext cx="4079612" cy="1252218"/>
          </a:xfrm>
          <a:prstGeom prst="rect">
            <a:avLst/>
          </a:prstGeom>
        </p:spPr>
        <p:txBody>
          <a:bodyPr anchor="t" rtlCol="false" tIns="0" lIns="0" bIns="0" rIns="0">
            <a:spAutoFit/>
          </a:bodyPr>
          <a:lstStyle/>
          <a:p>
            <a:pPr algn="ctr" marL="0" indent="0" lvl="0">
              <a:lnSpc>
                <a:spcPts val="9459"/>
              </a:lnSpc>
            </a:pPr>
            <a:r>
              <a:rPr lang="en-US" sz="8599" spc="-85">
                <a:solidFill>
                  <a:srgbClr val="000001"/>
                </a:solidFill>
                <a:latin typeface="Bobby Jones Soft"/>
                <a:ea typeface="Bobby Jones Soft"/>
                <a:cs typeface="Bobby Jones Soft"/>
                <a:sym typeface="Bobby Jones Soft"/>
              </a:rPr>
              <a:t>RESULTS </a:t>
            </a:r>
          </a:p>
        </p:txBody>
      </p:sp>
      <p:sp>
        <p:nvSpPr>
          <p:cNvPr name="TextBox 11" id="11"/>
          <p:cNvSpPr txBox="true"/>
          <p:nvPr/>
        </p:nvSpPr>
        <p:spPr>
          <a:xfrm rot="0">
            <a:off x="457971" y="5874845"/>
            <a:ext cx="17284629" cy="4412155"/>
          </a:xfrm>
          <a:prstGeom prst="rect">
            <a:avLst/>
          </a:prstGeom>
        </p:spPr>
        <p:txBody>
          <a:bodyPr anchor="t" rtlCol="false" tIns="0" lIns="0" bIns="0" rIns="0">
            <a:spAutoFit/>
          </a:bodyPr>
          <a:lstStyle/>
          <a:p>
            <a:pPr algn="ctr">
              <a:lnSpc>
                <a:spcPts val="5833"/>
              </a:lnSpc>
            </a:pPr>
            <a:r>
              <a:rPr lang="en-US" sz="4166" b="true">
                <a:solidFill>
                  <a:srgbClr val="000001"/>
                </a:solidFill>
                <a:latin typeface="Canva Sans Bold"/>
                <a:ea typeface="Canva Sans Bold"/>
                <a:cs typeface="Canva Sans Bold"/>
                <a:sym typeface="Canva Sans Bold"/>
              </a:rPr>
              <a:t>UMAP plots show control (green) and disease (purple) samples clustering by gene expression patterns, with separation indicating transcriptional differences. </a:t>
            </a:r>
          </a:p>
          <a:p>
            <a:pPr algn="ctr">
              <a:lnSpc>
                <a:spcPts val="5833"/>
              </a:lnSpc>
            </a:pPr>
            <a:r>
              <a:rPr lang="en-US" sz="4166" b="true">
                <a:solidFill>
                  <a:srgbClr val="000001"/>
                </a:solidFill>
                <a:latin typeface="Canva Sans Bold"/>
                <a:ea typeface="Canva Sans Bold"/>
                <a:cs typeface="Canva Sans Bold"/>
                <a:sym typeface="Canva Sans Bold"/>
              </a:rPr>
              <a:t>The spatial organization reflects sample similarity, aiding in understanding group differences and experimental classification.</a:t>
            </a:r>
          </a:p>
          <a:p>
            <a:pPr algn="ctr">
              <a:lnSpc>
                <a:spcPts val="5833"/>
              </a:lnSpc>
            </a:pP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DAGanKAhGKw</dc:identifier>
  <dcterms:modified xsi:type="dcterms:W3CDTF">2011-08-01T06:04:30Z</dcterms:modified>
  <cp:revision>1</cp:revision>
  <dc:title>Pathogens and Communicable Diseases Education Presentation in Light Green Beige Style</dc:title>
</cp:coreProperties>
</file>